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04" r:id="rId3"/>
    <p:sldId id="275" r:id="rId4"/>
    <p:sldId id="277" r:id="rId5"/>
    <p:sldId id="286" r:id="rId6"/>
    <p:sldId id="279" r:id="rId7"/>
    <p:sldId id="280" r:id="rId8"/>
    <p:sldId id="281" r:id="rId9"/>
    <p:sldId id="293" r:id="rId10"/>
    <p:sldId id="258" r:id="rId11"/>
    <p:sldId id="276" r:id="rId12"/>
    <p:sldId id="259" r:id="rId13"/>
    <p:sldId id="292" r:id="rId14"/>
    <p:sldId id="283" r:id="rId15"/>
    <p:sldId id="284" r:id="rId16"/>
    <p:sldId id="285" r:id="rId17"/>
    <p:sldId id="278" r:id="rId18"/>
    <p:sldId id="263" r:id="rId19"/>
    <p:sldId id="287" r:id="rId20"/>
    <p:sldId id="264" r:id="rId21"/>
    <p:sldId id="294" r:id="rId22"/>
    <p:sldId id="288" r:id="rId23"/>
    <p:sldId id="265" r:id="rId24"/>
    <p:sldId id="295" r:id="rId25"/>
    <p:sldId id="289" r:id="rId26"/>
    <p:sldId id="267" r:id="rId27"/>
    <p:sldId id="296" r:id="rId28"/>
    <p:sldId id="291" r:id="rId29"/>
    <p:sldId id="268" r:id="rId30"/>
    <p:sldId id="290" r:id="rId31"/>
    <p:sldId id="273" r:id="rId32"/>
  </p:sldIdLst>
  <p:sldSz cx="12192000" cy="6858000"/>
  <p:notesSz cx="5019675"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26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ED5C8-B2D9-BF46-8994-846FBAE923DA}" v="99" dt="2019-11-19T18:58:26.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42041" autoAdjust="0"/>
  </p:normalViewPr>
  <p:slideViewPr>
    <p:cSldViewPr snapToGrid="0">
      <p:cViewPr varScale="1">
        <p:scale>
          <a:sx n="49" d="100"/>
          <a:sy n="49" d="100"/>
        </p:scale>
        <p:origin x="251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100" d="100"/>
          <a:sy n="100" d="100"/>
        </p:scale>
        <p:origin x="3616" y="10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Lyon" userId="62cd4683-24f9-4384-bc79-6b6e461c32df" providerId="ADAL" clId="{502ED5C8-B2D9-BF46-8994-846FBAE923DA}"/>
    <pc:docChg chg="undo custSel addSld delSld modSld">
      <pc:chgData name="Robert Lyon" userId="62cd4683-24f9-4384-bc79-6b6e461c32df" providerId="ADAL" clId="{502ED5C8-B2D9-BF46-8994-846FBAE923DA}" dt="2019-11-19T18:58:29.365" v="12524" actId="20577"/>
      <pc:docMkLst>
        <pc:docMk/>
      </pc:docMkLst>
      <pc:sldChg chg="addSp modSp modAnim modNotesTx">
        <pc:chgData name="Robert Lyon" userId="62cd4683-24f9-4384-bc79-6b6e461c32df" providerId="ADAL" clId="{502ED5C8-B2D9-BF46-8994-846FBAE923DA}" dt="2019-11-19T13:33:38.464" v="120" actId="113"/>
        <pc:sldMkLst>
          <pc:docMk/>
          <pc:sldMk cId="923704705" sldId="257"/>
        </pc:sldMkLst>
        <pc:grpChg chg="add mod">
          <ac:chgData name="Robert Lyon" userId="62cd4683-24f9-4384-bc79-6b6e461c32df" providerId="ADAL" clId="{502ED5C8-B2D9-BF46-8994-846FBAE923DA}" dt="2019-11-19T13:33:19.889" v="118" actId="1076"/>
          <ac:grpSpMkLst>
            <pc:docMk/>
            <pc:sldMk cId="923704705" sldId="257"/>
            <ac:grpSpMk id="4" creationId="{4377EDFD-08DD-AA4E-95DA-69AD216DD889}"/>
          </ac:grpSpMkLst>
        </pc:grpChg>
      </pc:sldChg>
      <pc:sldChg chg="modNotesTx">
        <pc:chgData name="Robert Lyon" userId="62cd4683-24f9-4384-bc79-6b6e461c32df" providerId="ADAL" clId="{502ED5C8-B2D9-BF46-8994-846FBAE923DA}" dt="2019-11-19T14:23:30.358" v="168" actId="20577"/>
        <pc:sldMkLst>
          <pc:docMk/>
          <pc:sldMk cId="1424760700" sldId="259"/>
        </pc:sldMkLst>
      </pc:sldChg>
      <pc:sldChg chg="modNotesTx">
        <pc:chgData name="Robert Lyon" userId="62cd4683-24f9-4384-bc79-6b6e461c32df" providerId="ADAL" clId="{502ED5C8-B2D9-BF46-8994-846FBAE923DA}" dt="2019-11-19T14:33:14.774" v="184" actId="20577"/>
        <pc:sldMkLst>
          <pc:docMk/>
          <pc:sldMk cId="618447310" sldId="263"/>
        </pc:sldMkLst>
      </pc:sldChg>
      <pc:sldChg chg="addSp modSp modAnim modNotesTx">
        <pc:chgData name="Robert Lyon" userId="62cd4683-24f9-4384-bc79-6b6e461c32df" providerId="ADAL" clId="{502ED5C8-B2D9-BF46-8994-846FBAE923DA}" dt="2019-11-19T16:17:05.172" v="3347" actId="20577"/>
        <pc:sldMkLst>
          <pc:docMk/>
          <pc:sldMk cId="2522273040" sldId="264"/>
        </pc:sldMkLst>
        <pc:spChg chg="mod">
          <ac:chgData name="Robert Lyon" userId="62cd4683-24f9-4384-bc79-6b6e461c32df" providerId="ADAL" clId="{502ED5C8-B2D9-BF46-8994-846FBAE923DA}" dt="2019-11-19T16:13:48.580" v="3260" actId="12"/>
          <ac:spMkLst>
            <pc:docMk/>
            <pc:sldMk cId="2522273040" sldId="264"/>
            <ac:spMk id="3" creationId="{511358CA-67D8-F242-9D1F-BF31E7E61F9B}"/>
          </ac:spMkLst>
        </pc:spChg>
        <pc:spChg chg="add mod">
          <ac:chgData name="Robert Lyon" userId="62cd4683-24f9-4384-bc79-6b6e461c32df" providerId="ADAL" clId="{502ED5C8-B2D9-BF46-8994-846FBAE923DA}" dt="2019-11-19T16:15:07.438" v="3277" actId="1076"/>
          <ac:spMkLst>
            <pc:docMk/>
            <pc:sldMk cId="2522273040" sldId="264"/>
            <ac:spMk id="55" creationId="{514EFEEF-7FD3-F74A-8952-4F6E85D2EC23}"/>
          </ac:spMkLst>
        </pc:spChg>
        <pc:spChg chg="add mod">
          <ac:chgData name="Robert Lyon" userId="62cd4683-24f9-4384-bc79-6b6e461c32df" providerId="ADAL" clId="{502ED5C8-B2D9-BF46-8994-846FBAE923DA}" dt="2019-11-19T16:15:19.048" v="3289" actId="20577"/>
          <ac:spMkLst>
            <pc:docMk/>
            <pc:sldMk cId="2522273040" sldId="264"/>
            <ac:spMk id="56" creationId="{C5C4413E-456E-8441-A7EA-F1A9C9A726D3}"/>
          </ac:spMkLst>
        </pc:spChg>
        <pc:spChg chg="add mod">
          <ac:chgData name="Robert Lyon" userId="62cd4683-24f9-4384-bc79-6b6e461c32df" providerId="ADAL" clId="{502ED5C8-B2D9-BF46-8994-846FBAE923DA}" dt="2019-11-19T16:15:28.706" v="3297" actId="20577"/>
          <ac:spMkLst>
            <pc:docMk/>
            <pc:sldMk cId="2522273040" sldId="264"/>
            <ac:spMk id="57" creationId="{508E5036-0F39-3D40-9E5C-CDB20048153A}"/>
          </ac:spMkLst>
        </pc:spChg>
      </pc:sldChg>
      <pc:sldChg chg="modSp modNotesTx">
        <pc:chgData name="Robert Lyon" userId="62cd4683-24f9-4384-bc79-6b6e461c32df" providerId="ADAL" clId="{502ED5C8-B2D9-BF46-8994-846FBAE923DA}" dt="2019-11-19T16:47:04.307" v="5743" actId="113"/>
        <pc:sldMkLst>
          <pc:docMk/>
          <pc:sldMk cId="3918083050" sldId="265"/>
        </pc:sldMkLst>
        <pc:picChg chg="mod">
          <ac:chgData name="Robert Lyon" userId="62cd4683-24f9-4384-bc79-6b6e461c32df" providerId="ADAL" clId="{502ED5C8-B2D9-BF46-8994-846FBAE923DA}" dt="2019-11-19T16:46:30.074" v="5740" actId="1076"/>
          <ac:picMkLst>
            <pc:docMk/>
            <pc:sldMk cId="3918083050" sldId="265"/>
            <ac:picMk id="5" creationId="{B338ADA7-50ED-E74B-AE72-022C9E735005}"/>
          </ac:picMkLst>
        </pc:picChg>
      </pc:sldChg>
      <pc:sldChg chg="del">
        <pc:chgData name="Robert Lyon" userId="62cd4683-24f9-4384-bc79-6b6e461c32df" providerId="ADAL" clId="{502ED5C8-B2D9-BF46-8994-846FBAE923DA}" dt="2019-11-19T16:48:20.679" v="5895" actId="2696"/>
        <pc:sldMkLst>
          <pc:docMk/>
          <pc:sldMk cId="228436235" sldId="266"/>
        </pc:sldMkLst>
      </pc:sldChg>
      <pc:sldChg chg="addSp delSp modSp modNotesTx">
        <pc:chgData name="Robert Lyon" userId="62cd4683-24f9-4384-bc79-6b6e461c32df" providerId="ADAL" clId="{502ED5C8-B2D9-BF46-8994-846FBAE923DA}" dt="2019-11-19T18:58:29.365" v="12524" actId="20577"/>
        <pc:sldMkLst>
          <pc:docMk/>
          <pc:sldMk cId="3591281445" sldId="267"/>
        </pc:sldMkLst>
        <pc:spChg chg="mod">
          <ac:chgData name="Robert Lyon" userId="62cd4683-24f9-4384-bc79-6b6e461c32df" providerId="ADAL" clId="{502ED5C8-B2D9-BF46-8994-846FBAE923DA}" dt="2019-11-19T16:48:30.310" v="5901" actId="20577"/>
          <ac:spMkLst>
            <pc:docMk/>
            <pc:sldMk cId="3591281445" sldId="267"/>
            <ac:spMk id="4" creationId="{B0C7A116-3758-481F-ADED-1904330939CE}"/>
          </ac:spMkLst>
        </pc:spChg>
        <pc:spChg chg="add mod">
          <ac:chgData name="Robert Lyon" userId="62cd4683-24f9-4384-bc79-6b6e461c32df" providerId="ADAL" clId="{502ED5C8-B2D9-BF46-8994-846FBAE923DA}" dt="2019-11-19T18:06:52.960" v="6962" actId="20577"/>
          <ac:spMkLst>
            <pc:docMk/>
            <pc:sldMk cId="3591281445" sldId="267"/>
            <ac:spMk id="9" creationId="{AD4F073E-3E21-3542-8AD1-D4C40383ACC1}"/>
          </ac:spMkLst>
        </pc:spChg>
        <pc:spChg chg="add mod">
          <ac:chgData name="Robert Lyon" userId="62cd4683-24f9-4384-bc79-6b6e461c32df" providerId="ADAL" clId="{502ED5C8-B2D9-BF46-8994-846FBAE923DA}" dt="2019-11-19T18:07:04.172" v="6972" actId="20577"/>
          <ac:spMkLst>
            <pc:docMk/>
            <pc:sldMk cId="3591281445" sldId="267"/>
            <ac:spMk id="10" creationId="{A3C14EE6-5FFC-C740-99E8-B1EC332D8F54}"/>
          </ac:spMkLst>
        </pc:spChg>
        <pc:picChg chg="del mod">
          <ac:chgData name="Robert Lyon" userId="62cd4683-24f9-4384-bc79-6b6e461c32df" providerId="ADAL" clId="{502ED5C8-B2D9-BF46-8994-846FBAE923DA}" dt="2019-11-19T18:36:11.144" v="9690" actId="478"/>
          <ac:picMkLst>
            <pc:docMk/>
            <pc:sldMk cId="3591281445" sldId="267"/>
            <ac:picMk id="5" creationId="{A887B9A6-7414-8548-8F3E-A08B09C6DE3C}"/>
          </ac:picMkLst>
        </pc:picChg>
        <pc:picChg chg="del mod">
          <ac:chgData name="Robert Lyon" userId="62cd4683-24f9-4384-bc79-6b6e461c32df" providerId="ADAL" clId="{502ED5C8-B2D9-BF46-8994-846FBAE923DA}" dt="2019-11-19T17:06:34.727" v="6845" actId="478"/>
          <ac:picMkLst>
            <pc:docMk/>
            <pc:sldMk cId="3591281445" sldId="267"/>
            <ac:picMk id="7" creationId="{74C1D60F-0A58-5D42-ABCC-C2A577FF2A63}"/>
          </ac:picMkLst>
        </pc:picChg>
      </pc:sldChg>
      <pc:sldChg chg="modSp modNotesTx">
        <pc:chgData name="Robert Lyon" userId="62cd4683-24f9-4384-bc79-6b6e461c32df" providerId="ADAL" clId="{502ED5C8-B2D9-BF46-8994-846FBAE923DA}" dt="2019-11-19T18:57:36.360" v="12519" actId="20577"/>
        <pc:sldMkLst>
          <pc:docMk/>
          <pc:sldMk cId="4051699976" sldId="268"/>
        </pc:sldMkLst>
        <pc:spChg chg="mod">
          <ac:chgData name="Robert Lyon" userId="62cd4683-24f9-4384-bc79-6b6e461c32df" providerId="ADAL" clId="{502ED5C8-B2D9-BF46-8994-846FBAE923DA}" dt="2019-11-19T17:07:07.429" v="6873" actId="20577"/>
          <ac:spMkLst>
            <pc:docMk/>
            <pc:sldMk cId="4051699976" sldId="268"/>
            <ac:spMk id="4" creationId="{B0C7A116-3758-481F-ADED-1904330939CE}"/>
          </ac:spMkLst>
        </pc:spChg>
      </pc:sldChg>
      <pc:sldChg chg="modSp del">
        <pc:chgData name="Robert Lyon" userId="62cd4683-24f9-4384-bc79-6b6e461c32df" providerId="ADAL" clId="{502ED5C8-B2D9-BF46-8994-846FBAE923DA}" dt="2019-11-19T17:07:45.248" v="6938" actId="2696"/>
        <pc:sldMkLst>
          <pc:docMk/>
          <pc:sldMk cId="3564518649" sldId="269"/>
        </pc:sldMkLst>
        <pc:spChg chg="mod">
          <ac:chgData name="Robert Lyon" userId="62cd4683-24f9-4384-bc79-6b6e461c32df" providerId="ADAL" clId="{502ED5C8-B2D9-BF46-8994-846FBAE923DA}" dt="2019-11-19T16:48:38.091" v="5905" actId="20577"/>
          <ac:spMkLst>
            <pc:docMk/>
            <pc:sldMk cId="3564518649" sldId="269"/>
            <ac:spMk id="4" creationId="{B0C7A116-3758-481F-ADED-1904330939CE}"/>
          </ac:spMkLst>
        </pc:spChg>
      </pc:sldChg>
      <pc:sldChg chg="modSp del">
        <pc:chgData name="Robert Lyon" userId="62cd4683-24f9-4384-bc79-6b6e461c32df" providerId="ADAL" clId="{502ED5C8-B2D9-BF46-8994-846FBAE923DA}" dt="2019-11-19T17:07:46.105" v="6939" actId="2696"/>
        <pc:sldMkLst>
          <pc:docMk/>
          <pc:sldMk cId="4236016" sldId="270"/>
        </pc:sldMkLst>
        <pc:spChg chg="mod">
          <ac:chgData name="Robert Lyon" userId="62cd4683-24f9-4384-bc79-6b6e461c32df" providerId="ADAL" clId="{502ED5C8-B2D9-BF46-8994-846FBAE923DA}" dt="2019-11-19T16:48:42.553" v="5907" actId="20577"/>
          <ac:spMkLst>
            <pc:docMk/>
            <pc:sldMk cId="4236016" sldId="270"/>
            <ac:spMk id="4" creationId="{B0C7A116-3758-481F-ADED-1904330939CE}"/>
          </ac:spMkLst>
        </pc:spChg>
      </pc:sldChg>
      <pc:sldChg chg="modSp modNotesTx">
        <pc:chgData name="Robert Lyon" userId="62cd4683-24f9-4384-bc79-6b6e461c32df" providerId="ADAL" clId="{502ED5C8-B2D9-BF46-8994-846FBAE923DA}" dt="2019-11-19T16:50:33.349" v="6217" actId="20577"/>
        <pc:sldMkLst>
          <pc:docMk/>
          <pc:sldMk cId="2234002710" sldId="273"/>
        </pc:sldMkLst>
        <pc:spChg chg="mod">
          <ac:chgData name="Robert Lyon" userId="62cd4683-24f9-4384-bc79-6b6e461c32df" providerId="ADAL" clId="{502ED5C8-B2D9-BF46-8994-846FBAE923DA}" dt="2019-11-19T16:48:46.192" v="5909" actId="20577"/>
          <ac:spMkLst>
            <pc:docMk/>
            <pc:sldMk cId="2234002710" sldId="273"/>
            <ac:spMk id="4" creationId="{B0C7A116-3758-481F-ADED-1904330939CE}"/>
          </ac:spMkLst>
        </pc:spChg>
      </pc:sldChg>
      <pc:sldChg chg="del">
        <pc:chgData name="Robert Lyon" userId="62cd4683-24f9-4384-bc79-6b6e461c32df" providerId="ADAL" clId="{502ED5C8-B2D9-BF46-8994-846FBAE923DA}" dt="2019-11-19T15:05:13.132" v="265" actId="2696"/>
        <pc:sldMkLst>
          <pc:docMk/>
          <pc:sldMk cId="1031993088" sldId="274"/>
        </pc:sldMkLst>
      </pc:sldChg>
      <pc:sldChg chg="modNotesTx">
        <pc:chgData name="Robert Lyon" userId="62cd4683-24f9-4384-bc79-6b6e461c32df" providerId="ADAL" clId="{502ED5C8-B2D9-BF46-8994-846FBAE923DA}" dt="2019-11-19T14:16:09.236" v="134" actId="20577"/>
        <pc:sldMkLst>
          <pc:docMk/>
          <pc:sldMk cId="782167678" sldId="275"/>
        </pc:sldMkLst>
      </pc:sldChg>
      <pc:sldChg chg="modNotesTx">
        <pc:chgData name="Robert Lyon" userId="62cd4683-24f9-4384-bc79-6b6e461c32df" providerId="ADAL" clId="{502ED5C8-B2D9-BF46-8994-846FBAE923DA}" dt="2019-11-19T14:22:05.878" v="159" actId="20577"/>
        <pc:sldMkLst>
          <pc:docMk/>
          <pc:sldMk cId="2254904567" sldId="276"/>
        </pc:sldMkLst>
      </pc:sldChg>
      <pc:sldChg chg="modNotesTx">
        <pc:chgData name="Robert Lyon" userId="62cd4683-24f9-4384-bc79-6b6e461c32df" providerId="ADAL" clId="{502ED5C8-B2D9-BF46-8994-846FBAE923DA}" dt="2019-11-19T14:16:26.903" v="135" actId="20577"/>
        <pc:sldMkLst>
          <pc:docMk/>
          <pc:sldMk cId="242327688" sldId="277"/>
        </pc:sldMkLst>
      </pc:sldChg>
      <pc:sldChg chg="modNotesTx">
        <pc:chgData name="Robert Lyon" userId="62cd4683-24f9-4384-bc79-6b6e461c32df" providerId="ADAL" clId="{502ED5C8-B2D9-BF46-8994-846FBAE923DA}" dt="2019-11-19T14:32:25.874" v="182" actId="113"/>
        <pc:sldMkLst>
          <pc:docMk/>
          <pc:sldMk cId="2390847089" sldId="278"/>
        </pc:sldMkLst>
      </pc:sldChg>
      <pc:sldChg chg="modNotesTx">
        <pc:chgData name="Robert Lyon" userId="62cd4683-24f9-4384-bc79-6b6e461c32df" providerId="ADAL" clId="{502ED5C8-B2D9-BF46-8994-846FBAE923DA}" dt="2019-11-19T14:17:27.800" v="141" actId="33524"/>
        <pc:sldMkLst>
          <pc:docMk/>
          <pc:sldMk cId="3614903212" sldId="279"/>
        </pc:sldMkLst>
      </pc:sldChg>
      <pc:sldChg chg="modNotesTx">
        <pc:chgData name="Robert Lyon" userId="62cd4683-24f9-4384-bc79-6b6e461c32df" providerId="ADAL" clId="{502ED5C8-B2D9-BF46-8994-846FBAE923DA}" dt="2019-11-19T14:19:15.690" v="150" actId="255"/>
        <pc:sldMkLst>
          <pc:docMk/>
          <pc:sldMk cId="773139212" sldId="280"/>
        </pc:sldMkLst>
      </pc:sldChg>
      <pc:sldChg chg="modNotesTx">
        <pc:chgData name="Robert Lyon" userId="62cd4683-24f9-4384-bc79-6b6e461c32df" providerId="ADAL" clId="{502ED5C8-B2D9-BF46-8994-846FBAE923DA}" dt="2019-11-19T14:20:53.694" v="158" actId="20577"/>
        <pc:sldMkLst>
          <pc:docMk/>
          <pc:sldMk cId="3590091811" sldId="281"/>
        </pc:sldMkLst>
      </pc:sldChg>
      <pc:sldChg chg="modNotesTx">
        <pc:chgData name="Robert Lyon" userId="62cd4683-24f9-4384-bc79-6b6e461c32df" providerId="ADAL" clId="{502ED5C8-B2D9-BF46-8994-846FBAE923DA}" dt="2019-11-19T14:24:05.339" v="173" actId="20577"/>
        <pc:sldMkLst>
          <pc:docMk/>
          <pc:sldMk cId="2311555425" sldId="283"/>
        </pc:sldMkLst>
      </pc:sldChg>
      <pc:sldChg chg="modNotesTx">
        <pc:chgData name="Robert Lyon" userId="62cd4683-24f9-4384-bc79-6b6e461c32df" providerId="ADAL" clId="{502ED5C8-B2D9-BF46-8994-846FBAE923DA}" dt="2019-11-19T14:24:24.046" v="174" actId="20577"/>
        <pc:sldMkLst>
          <pc:docMk/>
          <pc:sldMk cId="1059276633" sldId="284"/>
        </pc:sldMkLst>
      </pc:sldChg>
      <pc:sldChg chg="modNotesTx">
        <pc:chgData name="Robert Lyon" userId="62cd4683-24f9-4384-bc79-6b6e461c32df" providerId="ADAL" clId="{502ED5C8-B2D9-BF46-8994-846FBAE923DA}" dt="2019-11-19T14:17:04.628" v="140" actId="20577"/>
        <pc:sldMkLst>
          <pc:docMk/>
          <pc:sldMk cId="201523756" sldId="286"/>
        </pc:sldMkLst>
      </pc:sldChg>
      <pc:sldChg chg="modNotesTx">
        <pc:chgData name="Robert Lyon" userId="62cd4683-24f9-4384-bc79-6b6e461c32df" providerId="ADAL" clId="{502ED5C8-B2D9-BF46-8994-846FBAE923DA}" dt="2019-11-19T15:00:08.717" v="189" actId="20577"/>
        <pc:sldMkLst>
          <pc:docMk/>
          <pc:sldMk cId="2749446039" sldId="287"/>
        </pc:sldMkLst>
      </pc:sldChg>
      <pc:sldChg chg="delSp modSp modNotesTx">
        <pc:chgData name="Robert Lyon" userId="62cd4683-24f9-4384-bc79-6b6e461c32df" providerId="ADAL" clId="{502ED5C8-B2D9-BF46-8994-846FBAE923DA}" dt="2019-11-19T16:18:49.369" v="3557" actId="1076"/>
        <pc:sldMkLst>
          <pc:docMk/>
          <pc:sldMk cId="3434113294" sldId="288"/>
        </pc:sldMkLst>
        <pc:spChg chg="del">
          <ac:chgData name="Robert Lyon" userId="62cd4683-24f9-4384-bc79-6b6e461c32df" providerId="ADAL" clId="{502ED5C8-B2D9-BF46-8994-846FBAE923DA}" dt="2019-11-19T16:18:22.707" v="3555" actId="478"/>
          <ac:spMkLst>
            <pc:docMk/>
            <pc:sldMk cId="3434113294" sldId="288"/>
            <ac:spMk id="3" creationId="{511358CA-67D8-F242-9D1F-BF31E7E61F9B}"/>
          </ac:spMkLst>
        </pc:spChg>
        <pc:spChg chg="mod">
          <ac:chgData name="Robert Lyon" userId="62cd4683-24f9-4384-bc79-6b6e461c32df" providerId="ADAL" clId="{502ED5C8-B2D9-BF46-8994-846FBAE923DA}" dt="2019-11-19T16:18:49.369" v="3557" actId="1076"/>
          <ac:spMkLst>
            <pc:docMk/>
            <pc:sldMk cId="3434113294" sldId="288"/>
            <ac:spMk id="8" creationId="{39368E79-E413-F446-8C89-F4497F432531}"/>
          </ac:spMkLst>
        </pc:spChg>
        <pc:picChg chg="mod">
          <ac:chgData name="Robert Lyon" userId="62cd4683-24f9-4384-bc79-6b6e461c32df" providerId="ADAL" clId="{502ED5C8-B2D9-BF46-8994-846FBAE923DA}" dt="2019-11-19T16:18:49.369" v="3557" actId="1076"/>
          <ac:picMkLst>
            <pc:docMk/>
            <pc:sldMk cId="3434113294" sldId="288"/>
            <ac:picMk id="2" creationId="{47CEC13A-4978-0147-A6C5-5365E3D70D16}"/>
          </ac:picMkLst>
        </pc:picChg>
      </pc:sldChg>
      <pc:sldChg chg="addSp delSp modSp add delAnim modAnim modNotesTx">
        <pc:chgData name="Robert Lyon" userId="62cd4683-24f9-4384-bc79-6b6e461c32df" providerId="ADAL" clId="{502ED5C8-B2D9-BF46-8994-846FBAE923DA}" dt="2019-11-19T16:48:27.280" v="5899" actId="20577"/>
        <pc:sldMkLst>
          <pc:docMk/>
          <pc:sldMk cId="3959814286" sldId="289"/>
        </pc:sldMkLst>
        <pc:spChg chg="del">
          <ac:chgData name="Robert Lyon" userId="62cd4683-24f9-4384-bc79-6b6e461c32df" providerId="ADAL" clId="{502ED5C8-B2D9-BF46-8994-846FBAE923DA}" dt="2019-11-19T16:20:06.338" v="3560" actId="478"/>
          <ac:spMkLst>
            <pc:docMk/>
            <pc:sldMk cId="3959814286" sldId="289"/>
            <ac:spMk id="3" creationId="{356C1B1C-945E-C240-9CE1-3F927B47CB41}"/>
          </ac:spMkLst>
        </pc:spChg>
        <pc:spChg chg="mod">
          <ac:chgData name="Robert Lyon" userId="62cd4683-24f9-4384-bc79-6b6e461c32df" providerId="ADAL" clId="{502ED5C8-B2D9-BF46-8994-846FBAE923DA}" dt="2019-11-19T16:48:27.280" v="5899" actId="20577"/>
          <ac:spMkLst>
            <pc:docMk/>
            <pc:sldMk cId="3959814286" sldId="289"/>
            <ac:spMk id="4" creationId="{B0C7A116-3758-481F-ADED-1904330939CE}"/>
          </ac:spMkLst>
        </pc:spChg>
        <pc:spChg chg="add mod">
          <ac:chgData name="Robert Lyon" userId="62cd4683-24f9-4384-bc79-6b6e461c32df" providerId="ADAL" clId="{502ED5C8-B2D9-BF46-8994-846FBAE923DA}" dt="2019-11-19T16:20:40.923" v="3585" actId="20577"/>
          <ac:spMkLst>
            <pc:docMk/>
            <pc:sldMk cId="3959814286" sldId="289"/>
            <ac:spMk id="6" creationId="{FB800D6A-BD4E-7D4E-A35A-8BF3082032AE}"/>
          </ac:spMkLst>
        </pc:spChg>
        <pc:picChg chg="add mod">
          <ac:chgData name="Robert Lyon" userId="62cd4683-24f9-4384-bc79-6b6e461c32df" providerId="ADAL" clId="{502ED5C8-B2D9-BF46-8994-846FBAE923DA}" dt="2019-11-19T16:20:25.355" v="3562"/>
          <ac:picMkLst>
            <pc:docMk/>
            <pc:sldMk cId="3959814286" sldId="289"/>
            <ac:picMk id="2" creationId="{4A6E5F84-9251-D040-9FBD-CE13473F40B1}"/>
          </ac:picMkLst>
        </pc:picChg>
        <pc:picChg chg="del">
          <ac:chgData name="Robert Lyon" userId="62cd4683-24f9-4384-bc79-6b6e461c32df" providerId="ADAL" clId="{502ED5C8-B2D9-BF46-8994-846FBAE923DA}" dt="2019-11-19T16:20:02.890" v="3559" actId="478"/>
          <ac:picMkLst>
            <pc:docMk/>
            <pc:sldMk cId="3959814286" sldId="289"/>
            <ac:picMk id="5" creationId="{B338ADA7-50ED-E74B-AE72-022C9E735005}"/>
          </ac:picMkLst>
        </pc:picChg>
      </pc:sldChg>
      <pc:sldChg chg="addSp delSp modSp add delAnim modAnim modNotesTx">
        <pc:chgData name="Robert Lyon" userId="62cd4683-24f9-4384-bc79-6b6e461c32df" providerId="ADAL" clId="{502ED5C8-B2D9-BF46-8994-846FBAE923DA}" dt="2019-11-19T17:00:19.717" v="6766" actId="478"/>
        <pc:sldMkLst>
          <pc:docMk/>
          <pc:sldMk cId="121216376" sldId="290"/>
        </pc:sldMkLst>
        <pc:spChg chg="del">
          <ac:chgData name="Robert Lyon" userId="62cd4683-24f9-4384-bc79-6b6e461c32df" providerId="ADAL" clId="{502ED5C8-B2D9-BF46-8994-846FBAE923DA}" dt="2019-11-19T17:00:19.717" v="6766" actId="478"/>
          <ac:spMkLst>
            <pc:docMk/>
            <pc:sldMk cId="121216376" sldId="290"/>
            <ac:spMk id="3" creationId="{24FCC1E4-79DD-8047-BF9C-6E2F140499E8}"/>
          </ac:spMkLst>
        </pc:spChg>
        <pc:spChg chg="mod">
          <ac:chgData name="Robert Lyon" userId="62cd4683-24f9-4384-bc79-6b6e461c32df" providerId="ADAL" clId="{502ED5C8-B2D9-BF46-8994-846FBAE923DA}" dt="2019-11-19T16:56:59.437" v="6232" actId="20577"/>
          <ac:spMkLst>
            <pc:docMk/>
            <pc:sldMk cId="121216376" sldId="290"/>
            <ac:spMk id="4" creationId="{B0C7A116-3758-481F-ADED-1904330939CE}"/>
          </ac:spMkLst>
        </pc:spChg>
        <pc:spChg chg="add mod">
          <ac:chgData name="Robert Lyon" userId="62cd4683-24f9-4384-bc79-6b6e461c32df" providerId="ADAL" clId="{502ED5C8-B2D9-BF46-8994-846FBAE923DA}" dt="2019-11-19T16:57:18.045" v="6240" actId="20577"/>
          <ac:spMkLst>
            <pc:docMk/>
            <pc:sldMk cId="121216376" sldId="290"/>
            <ac:spMk id="5" creationId="{B230030D-FE27-054F-B028-68D867A489B8}"/>
          </ac:spMkLst>
        </pc:spChg>
        <pc:picChg chg="add mod">
          <ac:chgData name="Robert Lyon" userId="62cd4683-24f9-4384-bc79-6b6e461c32df" providerId="ADAL" clId="{502ED5C8-B2D9-BF46-8994-846FBAE923DA}" dt="2019-11-19T16:57:37.238" v="6242" actId="1440"/>
          <ac:picMkLst>
            <pc:docMk/>
            <pc:sldMk cId="121216376" sldId="290"/>
            <ac:picMk id="2" creationId="{30F6FDED-AEE8-5045-B967-77095089AC6E}"/>
          </ac:picMkLst>
        </pc:picChg>
      </pc:sldChg>
      <pc:sldChg chg="addSp delSp modSp add delAnim modAnim modNotesTx">
        <pc:chgData name="Robert Lyon" userId="62cd4683-24f9-4384-bc79-6b6e461c32df" providerId="ADAL" clId="{502ED5C8-B2D9-BF46-8994-846FBAE923DA}" dt="2019-11-19T18:57:51.233" v="12522" actId="20577"/>
        <pc:sldMkLst>
          <pc:docMk/>
          <pc:sldMk cId="4105856987" sldId="291"/>
        </pc:sldMkLst>
        <pc:spChg chg="del">
          <ac:chgData name="Robert Lyon" userId="62cd4683-24f9-4384-bc79-6b6e461c32df" providerId="ADAL" clId="{502ED5C8-B2D9-BF46-8994-846FBAE923DA}" dt="2019-11-19T17:04:52.418" v="6825" actId="478"/>
          <ac:spMkLst>
            <pc:docMk/>
            <pc:sldMk cId="4105856987" sldId="291"/>
            <ac:spMk id="3" creationId="{0F6E57A1-C12B-7941-9075-79505AE690E9}"/>
          </ac:spMkLst>
        </pc:spChg>
        <pc:spChg chg="mod">
          <ac:chgData name="Robert Lyon" userId="62cd4683-24f9-4384-bc79-6b6e461c32df" providerId="ADAL" clId="{502ED5C8-B2D9-BF46-8994-846FBAE923DA}" dt="2019-11-19T17:07:04.004" v="6871" actId="20577"/>
          <ac:spMkLst>
            <pc:docMk/>
            <pc:sldMk cId="4105856987" sldId="291"/>
            <ac:spMk id="4" creationId="{B0C7A116-3758-481F-ADED-1904330939CE}"/>
          </ac:spMkLst>
        </pc:spChg>
        <pc:spChg chg="mod">
          <ac:chgData name="Robert Lyon" userId="62cd4683-24f9-4384-bc79-6b6e461c32df" providerId="ADAL" clId="{502ED5C8-B2D9-BF46-8994-846FBAE923DA}" dt="2019-11-19T17:04:31.416" v="6821" actId="20577"/>
          <ac:spMkLst>
            <pc:docMk/>
            <pc:sldMk cId="4105856987" sldId="291"/>
            <ac:spMk id="8" creationId="{69E49EA6-7C71-ED44-ACE4-A480E53D9F66}"/>
          </ac:spMkLst>
        </pc:spChg>
        <pc:picChg chg="add mod">
          <ac:chgData name="Robert Lyon" userId="62cd4683-24f9-4384-bc79-6b6e461c32df" providerId="ADAL" clId="{502ED5C8-B2D9-BF46-8994-846FBAE923DA}" dt="2019-11-19T17:04:49.523" v="6824" actId="1076"/>
          <ac:picMkLst>
            <pc:docMk/>
            <pc:sldMk cId="4105856987" sldId="291"/>
            <ac:picMk id="2" creationId="{3FB2C35A-928A-614B-BD70-3C2A467F1EAF}"/>
          </ac:picMkLst>
        </pc:picChg>
        <pc:picChg chg="del">
          <ac:chgData name="Robert Lyon" userId="62cd4683-24f9-4384-bc79-6b6e461c32df" providerId="ADAL" clId="{502ED5C8-B2D9-BF46-8994-846FBAE923DA}" dt="2019-11-19T17:04:19.032" v="6802" actId="478"/>
          <ac:picMkLst>
            <pc:docMk/>
            <pc:sldMk cId="4105856987" sldId="291"/>
            <ac:picMk id="5" creationId="{A887B9A6-7414-8548-8F3E-A08B09C6DE3C}"/>
          </ac:picMkLst>
        </pc:picChg>
        <pc:picChg chg="del">
          <ac:chgData name="Robert Lyon" userId="62cd4683-24f9-4384-bc79-6b6e461c32df" providerId="ADAL" clId="{502ED5C8-B2D9-BF46-8994-846FBAE923DA}" dt="2019-11-19T17:04:20.567" v="6803" actId="478"/>
          <ac:picMkLst>
            <pc:docMk/>
            <pc:sldMk cId="4105856987" sldId="291"/>
            <ac:picMk id="7" creationId="{74C1D60F-0A58-5D42-ABCC-C2A577FF2A63}"/>
          </ac:picMkLst>
        </pc:picChg>
      </pc:sldChg>
    </pc:docChg>
  </pc:docChgLst>
  <pc:docChgLst>
    <pc:chgData name="Robert Lyon" userId="62cd4683-24f9-4384-bc79-6b6e461c32df" providerId="ADAL" clId="{F74FD75F-A5DF-0143-8419-7AC2FB563B80}"/>
    <pc:docChg chg="custSel addSld modSld">
      <pc:chgData name="Robert Lyon" userId="62cd4683-24f9-4384-bc79-6b6e461c32df" providerId="ADAL" clId="{F74FD75F-A5DF-0143-8419-7AC2FB563B80}" dt="2019-11-07T10:31:23.163" v="520" actId="20577"/>
      <pc:docMkLst>
        <pc:docMk/>
      </pc:docMkLst>
      <pc:sldChg chg="modNotesTx">
        <pc:chgData name="Robert Lyon" userId="62cd4683-24f9-4384-bc79-6b6e461c32df" providerId="ADAL" clId="{F74FD75F-A5DF-0143-8419-7AC2FB563B80}" dt="2019-11-07T10:16:51.545" v="180" actId="313"/>
        <pc:sldMkLst>
          <pc:docMk/>
          <pc:sldMk cId="1135503124" sldId="256"/>
        </pc:sldMkLst>
      </pc:sldChg>
      <pc:sldChg chg="modSp modNotesTx">
        <pc:chgData name="Robert Lyon" userId="62cd4683-24f9-4384-bc79-6b6e461c32df" providerId="ADAL" clId="{F74FD75F-A5DF-0143-8419-7AC2FB563B80}" dt="2019-11-07T10:19:21.954" v="220" actId="20577"/>
        <pc:sldMkLst>
          <pc:docMk/>
          <pc:sldMk cId="923704705" sldId="257"/>
        </pc:sldMkLst>
        <pc:spChg chg="mod">
          <ac:chgData name="Robert Lyon" userId="62cd4683-24f9-4384-bc79-6b6e461c32df" providerId="ADAL" clId="{F74FD75F-A5DF-0143-8419-7AC2FB563B80}" dt="2019-11-07T10:19:21.954" v="220" actId="20577"/>
          <ac:spMkLst>
            <pc:docMk/>
            <pc:sldMk cId="923704705" sldId="257"/>
            <ac:spMk id="15" creationId="{7359D984-DE27-4FB2-8F62-125E03C6A35F}"/>
          </ac:spMkLst>
        </pc:spChg>
      </pc:sldChg>
      <pc:sldChg chg="modSp">
        <pc:chgData name="Robert Lyon" userId="62cd4683-24f9-4384-bc79-6b6e461c32df" providerId="ADAL" clId="{F74FD75F-A5DF-0143-8419-7AC2FB563B80}" dt="2019-11-07T10:22:49.464" v="238" actId="20577"/>
        <pc:sldMkLst>
          <pc:docMk/>
          <pc:sldMk cId="1424760700" sldId="259"/>
        </pc:sldMkLst>
        <pc:spChg chg="mod">
          <ac:chgData name="Robert Lyon" userId="62cd4683-24f9-4384-bc79-6b6e461c32df" providerId="ADAL" clId="{F74FD75F-A5DF-0143-8419-7AC2FB563B80}" dt="2019-11-07T10:22:49.464" v="238" actId="20577"/>
          <ac:spMkLst>
            <pc:docMk/>
            <pc:sldMk cId="1424760700" sldId="259"/>
            <ac:spMk id="4" creationId="{B0C7A116-3758-481F-ADED-1904330939CE}"/>
          </ac:spMkLst>
        </pc:spChg>
      </pc:sldChg>
      <pc:sldChg chg="modSp">
        <pc:chgData name="Robert Lyon" userId="62cd4683-24f9-4384-bc79-6b6e461c32df" providerId="ADAL" clId="{F74FD75F-A5DF-0143-8419-7AC2FB563B80}" dt="2019-11-07T10:24:07.450" v="333" actId="20577"/>
        <pc:sldMkLst>
          <pc:docMk/>
          <pc:sldMk cId="618447310" sldId="263"/>
        </pc:sldMkLst>
        <pc:spChg chg="mod">
          <ac:chgData name="Robert Lyon" userId="62cd4683-24f9-4384-bc79-6b6e461c32df" providerId="ADAL" clId="{F74FD75F-A5DF-0143-8419-7AC2FB563B80}" dt="2019-11-07T10:24:07.450" v="333" actId="20577"/>
          <ac:spMkLst>
            <pc:docMk/>
            <pc:sldMk cId="618447310" sldId="263"/>
            <ac:spMk id="4" creationId="{B0C7A116-3758-481F-ADED-1904330939CE}"/>
          </ac:spMkLst>
        </pc:spChg>
      </pc:sldChg>
      <pc:sldChg chg="modSp">
        <pc:chgData name="Robert Lyon" userId="62cd4683-24f9-4384-bc79-6b6e461c32df" providerId="ADAL" clId="{F74FD75F-A5DF-0143-8419-7AC2FB563B80}" dt="2019-11-07T10:24:23.361" v="352" actId="20577"/>
        <pc:sldMkLst>
          <pc:docMk/>
          <pc:sldMk cId="2522273040" sldId="264"/>
        </pc:sldMkLst>
        <pc:spChg chg="mod">
          <ac:chgData name="Robert Lyon" userId="62cd4683-24f9-4384-bc79-6b6e461c32df" providerId="ADAL" clId="{F74FD75F-A5DF-0143-8419-7AC2FB563B80}" dt="2019-11-07T10:24:23.361" v="352" actId="20577"/>
          <ac:spMkLst>
            <pc:docMk/>
            <pc:sldMk cId="2522273040" sldId="264"/>
            <ac:spMk id="4" creationId="{B0C7A116-3758-481F-ADED-1904330939CE}"/>
          </ac:spMkLst>
        </pc:spChg>
      </pc:sldChg>
      <pc:sldChg chg="modSp">
        <pc:chgData name="Robert Lyon" userId="62cd4683-24f9-4384-bc79-6b6e461c32df" providerId="ADAL" clId="{F74FD75F-A5DF-0143-8419-7AC2FB563B80}" dt="2019-11-07T10:25:05.296" v="364" actId="20577"/>
        <pc:sldMkLst>
          <pc:docMk/>
          <pc:sldMk cId="3918083050" sldId="265"/>
        </pc:sldMkLst>
        <pc:spChg chg="mod">
          <ac:chgData name="Robert Lyon" userId="62cd4683-24f9-4384-bc79-6b6e461c32df" providerId="ADAL" clId="{F74FD75F-A5DF-0143-8419-7AC2FB563B80}" dt="2019-11-07T10:25:05.296" v="364" actId="20577"/>
          <ac:spMkLst>
            <pc:docMk/>
            <pc:sldMk cId="3918083050" sldId="265"/>
            <ac:spMk id="4" creationId="{B0C7A116-3758-481F-ADED-1904330939CE}"/>
          </ac:spMkLst>
        </pc:spChg>
      </pc:sldChg>
      <pc:sldChg chg="modSp">
        <pc:chgData name="Robert Lyon" userId="62cd4683-24f9-4384-bc79-6b6e461c32df" providerId="ADAL" clId="{F74FD75F-A5DF-0143-8419-7AC2FB563B80}" dt="2019-11-07T10:29:39.742" v="403" actId="20577"/>
        <pc:sldMkLst>
          <pc:docMk/>
          <pc:sldMk cId="3591281445" sldId="267"/>
        </pc:sldMkLst>
        <pc:spChg chg="mod">
          <ac:chgData name="Robert Lyon" userId="62cd4683-24f9-4384-bc79-6b6e461c32df" providerId="ADAL" clId="{F74FD75F-A5DF-0143-8419-7AC2FB563B80}" dt="2019-11-07T10:29:39.742" v="403" actId="20577"/>
          <ac:spMkLst>
            <pc:docMk/>
            <pc:sldMk cId="3591281445" sldId="267"/>
            <ac:spMk id="4" creationId="{B0C7A116-3758-481F-ADED-1904330939CE}"/>
          </ac:spMkLst>
        </pc:spChg>
      </pc:sldChg>
      <pc:sldChg chg="modSp">
        <pc:chgData name="Robert Lyon" userId="62cd4683-24f9-4384-bc79-6b6e461c32df" providerId="ADAL" clId="{F74FD75F-A5DF-0143-8419-7AC2FB563B80}" dt="2019-11-07T10:29:50.849" v="421" actId="20577"/>
        <pc:sldMkLst>
          <pc:docMk/>
          <pc:sldMk cId="4051699976" sldId="268"/>
        </pc:sldMkLst>
        <pc:spChg chg="mod">
          <ac:chgData name="Robert Lyon" userId="62cd4683-24f9-4384-bc79-6b6e461c32df" providerId="ADAL" clId="{F74FD75F-A5DF-0143-8419-7AC2FB563B80}" dt="2019-11-07T10:29:50.849" v="421" actId="20577"/>
          <ac:spMkLst>
            <pc:docMk/>
            <pc:sldMk cId="4051699976" sldId="268"/>
            <ac:spMk id="4" creationId="{B0C7A116-3758-481F-ADED-1904330939CE}"/>
          </ac:spMkLst>
        </pc:spChg>
      </pc:sldChg>
      <pc:sldChg chg="modSp">
        <pc:chgData name="Robert Lyon" userId="62cd4683-24f9-4384-bc79-6b6e461c32df" providerId="ADAL" clId="{F74FD75F-A5DF-0143-8419-7AC2FB563B80}" dt="2019-11-07T10:31:11.840" v="508" actId="20577"/>
        <pc:sldMkLst>
          <pc:docMk/>
          <pc:sldMk cId="2234002710" sldId="273"/>
        </pc:sldMkLst>
        <pc:spChg chg="mod">
          <ac:chgData name="Robert Lyon" userId="62cd4683-24f9-4384-bc79-6b6e461c32df" providerId="ADAL" clId="{F74FD75F-A5DF-0143-8419-7AC2FB563B80}" dt="2019-11-07T10:31:11.840" v="508" actId="20577"/>
          <ac:spMkLst>
            <pc:docMk/>
            <pc:sldMk cId="2234002710" sldId="273"/>
            <ac:spMk id="4" creationId="{B0C7A116-3758-481F-ADED-1904330939CE}"/>
          </ac:spMkLst>
        </pc:spChg>
      </pc:sldChg>
    </pc:docChg>
  </pc:docChgLst>
  <pc:docChgLst>
    <pc:chgData name="Robert Lyon" userId="S::lyonro@edgehill.ac.uk::62cd4683-24f9-4384-bc79-6b6e461c32df" providerId="AD" clId="Web-{4B5BD13F-C7CA-7F2B-640C-F033AABBF0C7}"/>
    <pc:docChg chg="modSld">
      <pc:chgData name="Robert Lyon" userId="S::lyonro@edgehill.ac.uk::62cd4683-24f9-4384-bc79-6b6e461c32df" providerId="AD" clId="Web-{4B5BD13F-C7CA-7F2B-640C-F033AABBF0C7}" dt="2019-11-08T09:37:54.595" v="38"/>
      <pc:docMkLst>
        <pc:docMk/>
      </pc:docMkLst>
      <pc:sldChg chg="modNotes">
        <pc:chgData name="Robert Lyon" userId="S::lyonro@edgehill.ac.uk::62cd4683-24f9-4384-bc79-6b6e461c32df" providerId="AD" clId="Web-{4B5BD13F-C7CA-7F2B-640C-F033AABBF0C7}" dt="2019-11-08T09:37:54.595" v="38"/>
        <pc:sldMkLst>
          <pc:docMk/>
          <pc:sldMk cId="1774647602" sldId="258"/>
        </pc:sldMkLst>
      </pc:sldChg>
    </pc:docChg>
  </pc:docChgLst>
  <pc:docChgLst>
    <pc:chgData name="Robert Lyon" userId="S::lyonro@edgehill.ac.uk::62cd4683-24f9-4384-bc79-6b6e461c32df" providerId="AD" clId="Web-{F2A55077-919D-756C-EAD5-4DFE10D377D7}"/>
    <pc:docChg chg="modSld">
      <pc:chgData name="Robert Lyon" userId="S::lyonro@edgehill.ac.uk::62cd4683-24f9-4384-bc79-6b6e461c32df" providerId="AD" clId="Web-{F2A55077-919D-756C-EAD5-4DFE10D377D7}" dt="2019-11-11T09:49:47.623" v="325"/>
      <pc:docMkLst>
        <pc:docMk/>
      </pc:docMkLst>
      <pc:sldChg chg="modSp modNotes">
        <pc:chgData name="Robert Lyon" userId="S::lyonro@edgehill.ac.uk::62cd4683-24f9-4384-bc79-6b6e461c32df" providerId="AD" clId="Web-{F2A55077-919D-756C-EAD5-4DFE10D377D7}" dt="2019-11-11T09:45:35.532" v="116"/>
        <pc:sldMkLst>
          <pc:docMk/>
          <pc:sldMk cId="1135503124" sldId="256"/>
        </pc:sldMkLst>
        <pc:spChg chg="mod">
          <ac:chgData name="Robert Lyon" userId="S::lyonro@edgehill.ac.uk::62cd4683-24f9-4384-bc79-6b6e461c32df" providerId="AD" clId="Web-{F2A55077-919D-756C-EAD5-4DFE10D377D7}" dt="2019-11-11T09:44:09.799" v="62" actId="20577"/>
          <ac:spMkLst>
            <pc:docMk/>
            <pc:sldMk cId="1135503124" sldId="256"/>
            <ac:spMk id="19" creationId="{3CF22183-9BED-4EA3-B91C-C99728C9B348}"/>
          </ac:spMkLst>
        </pc:spChg>
      </pc:sldChg>
      <pc:sldChg chg="modSp modNotes">
        <pc:chgData name="Robert Lyon" userId="S::lyonro@edgehill.ac.uk::62cd4683-24f9-4384-bc79-6b6e461c32df" providerId="AD" clId="Web-{F2A55077-919D-756C-EAD5-4DFE10D377D7}" dt="2019-11-11T09:49:47.623" v="325"/>
        <pc:sldMkLst>
          <pc:docMk/>
          <pc:sldMk cId="923704705" sldId="257"/>
        </pc:sldMkLst>
        <pc:spChg chg="mod">
          <ac:chgData name="Robert Lyon" userId="S::lyonro@edgehill.ac.uk::62cd4683-24f9-4384-bc79-6b6e461c32df" providerId="AD" clId="Web-{F2A55077-919D-756C-EAD5-4DFE10D377D7}" dt="2019-11-11T09:46:15.547" v="132" actId="20577"/>
          <ac:spMkLst>
            <pc:docMk/>
            <pc:sldMk cId="923704705" sldId="257"/>
            <ac:spMk id="15" creationId="{7359D984-DE27-4FB2-8F62-125E03C6A35F}"/>
          </ac:spMkLst>
        </pc:spChg>
      </pc:sldChg>
    </pc:docChg>
  </pc:docChgLst>
  <pc:docChgLst>
    <pc:chgData name="Robert Lyon" userId="62cd4683-24f9-4384-bc79-6b6e461c32df" providerId="ADAL" clId="{9362C955-A770-FD4C-A2A3-A28AD65AD54A}"/>
    <pc:docChg chg="undo redo custSel addSld delSld modSld sldOrd">
      <pc:chgData name="Robert Lyon" userId="62cd4683-24f9-4384-bc79-6b6e461c32df" providerId="ADAL" clId="{9362C955-A770-FD4C-A2A3-A28AD65AD54A}" dt="2019-11-12T18:31:43.957" v="20302" actId="207"/>
      <pc:docMkLst>
        <pc:docMk/>
      </pc:docMkLst>
      <pc:sldChg chg="modNotesTx">
        <pc:chgData name="Robert Lyon" userId="62cd4683-24f9-4384-bc79-6b6e461c32df" providerId="ADAL" clId="{9362C955-A770-FD4C-A2A3-A28AD65AD54A}" dt="2019-11-12T14:56:30.323" v="15488" actId="12"/>
        <pc:sldMkLst>
          <pc:docMk/>
          <pc:sldMk cId="1135503124" sldId="256"/>
        </pc:sldMkLst>
      </pc:sldChg>
      <pc:sldChg chg="modSp modAnim modNotesTx">
        <pc:chgData name="Robert Lyon" userId="62cd4683-24f9-4384-bc79-6b6e461c32df" providerId="ADAL" clId="{9362C955-A770-FD4C-A2A3-A28AD65AD54A}" dt="2019-11-12T15:04:03.772" v="15512"/>
        <pc:sldMkLst>
          <pc:docMk/>
          <pc:sldMk cId="923704705" sldId="257"/>
        </pc:sldMkLst>
        <pc:spChg chg="mod">
          <ac:chgData name="Robert Lyon" userId="62cd4683-24f9-4384-bc79-6b6e461c32df" providerId="ADAL" clId="{9362C955-A770-FD4C-A2A3-A28AD65AD54A}" dt="2019-11-12T15:04:03.772" v="15512"/>
          <ac:spMkLst>
            <pc:docMk/>
            <pc:sldMk cId="923704705" sldId="257"/>
            <ac:spMk id="15" creationId="{7359D984-DE27-4FB2-8F62-125E03C6A35F}"/>
          </ac:spMkLst>
        </pc:spChg>
      </pc:sldChg>
      <pc:sldChg chg="modSp">
        <pc:chgData name="Robert Lyon" userId="62cd4683-24f9-4384-bc79-6b6e461c32df" providerId="ADAL" clId="{9362C955-A770-FD4C-A2A3-A28AD65AD54A}" dt="2019-11-12T15:22:37.866" v="17177" actId="20577"/>
        <pc:sldMkLst>
          <pc:docMk/>
          <pc:sldMk cId="1774647602" sldId="258"/>
        </pc:sldMkLst>
        <pc:spChg chg="mod">
          <ac:chgData name="Robert Lyon" userId="62cd4683-24f9-4384-bc79-6b6e461c32df" providerId="ADAL" clId="{9362C955-A770-FD4C-A2A3-A28AD65AD54A}" dt="2019-11-12T15:22:37.866" v="17177" actId="20577"/>
          <ac:spMkLst>
            <pc:docMk/>
            <pc:sldMk cId="1774647602" sldId="258"/>
            <ac:spMk id="4" creationId="{B0C7A116-3758-481F-ADED-1904330939CE}"/>
          </ac:spMkLst>
        </pc:spChg>
      </pc:sldChg>
      <pc:sldChg chg="addSp modSp modAnim modNotesTx">
        <pc:chgData name="Robert Lyon" userId="62cd4683-24f9-4384-bc79-6b6e461c32df" providerId="ADAL" clId="{9362C955-A770-FD4C-A2A3-A28AD65AD54A}" dt="2019-11-12T15:22:50.015" v="17179" actId="20577"/>
        <pc:sldMkLst>
          <pc:docMk/>
          <pc:sldMk cId="1424760700" sldId="259"/>
        </pc:sldMkLst>
        <pc:spChg chg="add mod">
          <ac:chgData name="Robert Lyon" userId="62cd4683-24f9-4384-bc79-6b6e461c32df" providerId="ADAL" clId="{9362C955-A770-FD4C-A2A3-A28AD65AD54A}" dt="2019-11-12T13:57:40.249" v="13498" actId="1076"/>
          <ac:spMkLst>
            <pc:docMk/>
            <pc:sldMk cId="1424760700" sldId="259"/>
            <ac:spMk id="3" creationId="{6327D3DF-9428-A64A-A2E5-E413498BECE9}"/>
          </ac:spMkLst>
        </pc:spChg>
        <pc:spChg chg="mod">
          <ac:chgData name="Robert Lyon" userId="62cd4683-24f9-4384-bc79-6b6e461c32df" providerId="ADAL" clId="{9362C955-A770-FD4C-A2A3-A28AD65AD54A}" dt="2019-11-12T15:22:50.015" v="17179" actId="20577"/>
          <ac:spMkLst>
            <pc:docMk/>
            <pc:sldMk cId="1424760700" sldId="259"/>
            <ac:spMk id="4" creationId="{B0C7A116-3758-481F-ADED-1904330939CE}"/>
          </ac:spMkLst>
        </pc:spChg>
        <pc:spChg chg="add mod">
          <ac:chgData name="Robert Lyon" userId="62cd4683-24f9-4384-bc79-6b6e461c32df" providerId="ADAL" clId="{9362C955-A770-FD4C-A2A3-A28AD65AD54A}" dt="2019-11-12T13:58:10.614" v="13515" actId="20577"/>
          <ac:spMkLst>
            <pc:docMk/>
            <pc:sldMk cId="1424760700" sldId="259"/>
            <ac:spMk id="5" creationId="{B0E48E86-465B-A440-BBED-8BBBFEBD972A}"/>
          </ac:spMkLst>
        </pc:spChg>
        <pc:picChg chg="add mod">
          <ac:chgData name="Robert Lyon" userId="62cd4683-24f9-4384-bc79-6b6e461c32df" providerId="ADAL" clId="{9362C955-A770-FD4C-A2A3-A28AD65AD54A}" dt="2019-11-12T14:06:06.420" v="13665" actId="1440"/>
          <ac:picMkLst>
            <pc:docMk/>
            <pc:sldMk cId="1424760700" sldId="259"/>
            <ac:picMk id="2" creationId="{BB00AA34-F663-624C-B93C-7E69BF2C84AB}"/>
          </ac:picMkLst>
        </pc:picChg>
      </pc:sldChg>
      <pc:sldChg chg="addSp modSp modAnim modNotesTx">
        <pc:chgData name="Robert Lyon" userId="62cd4683-24f9-4384-bc79-6b6e461c32df" providerId="ADAL" clId="{9362C955-A770-FD4C-A2A3-A28AD65AD54A}" dt="2019-11-12T18:31:40.001" v="20301" actId="207"/>
        <pc:sldMkLst>
          <pc:docMk/>
          <pc:sldMk cId="618447310" sldId="263"/>
        </pc:sldMkLst>
        <pc:spChg chg="add">
          <ac:chgData name="Robert Lyon" userId="62cd4683-24f9-4384-bc79-6b6e461c32df" providerId="ADAL" clId="{9362C955-A770-FD4C-A2A3-A28AD65AD54A}" dt="2019-11-12T15:37:07.632" v="17461"/>
          <ac:spMkLst>
            <pc:docMk/>
            <pc:sldMk cId="618447310" sldId="263"/>
            <ac:spMk id="3" creationId="{463AE66E-B359-1C41-8387-E4C68047FBD9}"/>
          </ac:spMkLst>
        </pc:spChg>
        <pc:spChg chg="mod">
          <ac:chgData name="Robert Lyon" userId="62cd4683-24f9-4384-bc79-6b6e461c32df" providerId="ADAL" clId="{9362C955-A770-FD4C-A2A3-A28AD65AD54A}" dt="2019-11-12T16:36:47.597" v="19379" actId="20577"/>
          <ac:spMkLst>
            <pc:docMk/>
            <pc:sldMk cId="618447310" sldId="263"/>
            <ac:spMk id="4" creationId="{B0C7A116-3758-481F-ADED-1904330939CE}"/>
          </ac:spMkLst>
        </pc:spChg>
        <pc:picChg chg="add mod">
          <ac:chgData name="Robert Lyon" userId="62cd4683-24f9-4384-bc79-6b6e461c32df" providerId="ADAL" clId="{9362C955-A770-FD4C-A2A3-A28AD65AD54A}" dt="2019-11-12T17:31:18.733" v="20110" actId="1076"/>
          <ac:picMkLst>
            <pc:docMk/>
            <pc:sldMk cId="618447310" sldId="263"/>
            <ac:picMk id="5" creationId="{1CD52A18-D7A1-7D42-A6B6-E59756E0D4F1}"/>
          </ac:picMkLst>
        </pc:picChg>
        <pc:picChg chg="add mod">
          <ac:chgData name="Robert Lyon" userId="62cd4683-24f9-4384-bc79-6b6e461c32df" providerId="ADAL" clId="{9362C955-A770-FD4C-A2A3-A28AD65AD54A}" dt="2019-11-12T17:31:34.630" v="20117" actId="1076"/>
          <ac:picMkLst>
            <pc:docMk/>
            <pc:sldMk cId="618447310" sldId="263"/>
            <ac:picMk id="7" creationId="{3BD87B98-C22B-ED4D-B19C-0E77CE17223E}"/>
          </ac:picMkLst>
        </pc:picChg>
        <pc:picChg chg="add mod">
          <ac:chgData name="Robert Lyon" userId="62cd4683-24f9-4384-bc79-6b6e461c32df" providerId="ADAL" clId="{9362C955-A770-FD4C-A2A3-A28AD65AD54A}" dt="2019-11-12T17:31:25.267" v="20113" actId="14100"/>
          <ac:picMkLst>
            <pc:docMk/>
            <pc:sldMk cId="618447310" sldId="263"/>
            <ac:picMk id="9" creationId="{C3AC023C-BA0B-A443-932D-6938F9B29126}"/>
          </ac:picMkLst>
        </pc:picChg>
        <pc:picChg chg="add mod">
          <ac:chgData name="Robert Lyon" userId="62cd4683-24f9-4384-bc79-6b6e461c32df" providerId="ADAL" clId="{9362C955-A770-FD4C-A2A3-A28AD65AD54A}" dt="2019-11-12T17:31:22.107" v="20112" actId="14100"/>
          <ac:picMkLst>
            <pc:docMk/>
            <pc:sldMk cId="618447310" sldId="263"/>
            <ac:picMk id="11" creationId="{6A2109EE-EA6F-074F-B293-FBA9F74BC102}"/>
          </ac:picMkLst>
        </pc:picChg>
      </pc:sldChg>
      <pc:sldChg chg="addSp modSp modAnim modNotesTx">
        <pc:chgData name="Robert Lyon" userId="62cd4683-24f9-4384-bc79-6b6e461c32df" providerId="ADAL" clId="{9362C955-A770-FD4C-A2A3-A28AD65AD54A}" dt="2019-11-12T18:31:36.561" v="20300" actId="207"/>
        <pc:sldMkLst>
          <pc:docMk/>
          <pc:sldMk cId="2522273040" sldId="264"/>
        </pc:sldMkLst>
        <pc:spChg chg="add">
          <ac:chgData name="Robert Lyon" userId="62cd4683-24f9-4384-bc79-6b6e461c32df" providerId="ADAL" clId="{9362C955-A770-FD4C-A2A3-A28AD65AD54A}" dt="2019-11-12T15:37:10.470" v="17462"/>
          <ac:spMkLst>
            <pc:docMk/>
            <pc:sldMk cId="2522273040" sldId="264"/>
            <ac:spMk id="3" creationId="{511358CA-67D8-F242-9D1F-BF31E7E61F9B}"/>
          </ac:spMkLst>
        </pc:spChg>
        <pc:spChg chg="mod">
          <ac:chgData name="Robert Lyon" userId="62cd4683-24f9-4384-bc79-6b6e461c32df" providerId="ADAL" clId="{9362C955-A770-FD4C-A2A3-A28AD65AD54A}" dt="2019-11-12T16:36:50.399" v="19381" actId="20577"/>
          <ac:spMkLst>
            <pc:docMk/>
            <pc:sldMk cId="2522273040" sldId="264"/>
            <ac:spMk id="4" creationId="{B0C7A116-3758-481F-ADED-1904330939CE}"/>
          </ac:spMkLst>
        </pc:spChg>
        <pc:picChg chg="add mod">
          <ac:chgData name="Robert Lyon" userId="62cd4683-24f9-4384-bc79-6b6e461c32df" providerId="ADAL" clId="{9362C955-A770-FD4C-A2A3-A28AD65AD54A}" dt="2019-11-12T17:37:02.683" v="20260"/>
          <ac:picMkLst>
            <pc:docMk/>
            <pc:sldMk cId="2522273040" sldId="264"/>
            <ac:picMk id="5" creationId="{44AC2E45-A29A-214F-813F-069CBAC95E62}"/>
          </ac:picMkLst>
        </pc:picChg>
        <pc:picChg chg="add mod">
          <ac:chgData name="Robert Lyon" userId="62cd4683-24f9-4384-bc79-6b6e461c32df" providerId="ADAL" clId="{9362C955-A770-FD4C-A2A3-A28AD65AD54A}" dt="2019-11-12T17:39:07.614" v="20261"/>
          <ac:picMkLst>
            <pc:docMk/>
            <pc:sldMk cId="2522273040" sldId="264"/>
            <ac:picMk id="7" creationId="{A293579D-62DF-D244-A2AA-D37F5C16EB37}"/>
          </ac:picMkLst>
        </pc:picChg>
      </pc:sldChg>
      <pc:sldChg chg="addSp modSp modAnim modNotesTx">
        <pc:chgData name="Robert Lyon" userId="62cd4683-24f9-4384-bc79-6b6e461c32df" providerId="ADAL" clId="{9362C955-A770-FD4C-A2A3-A28AD65AD54A}" dt="2019-11-12T18:31:32.991" v="20299" actId="207"/>
        <pc:sldMkLst>
          <pc:docMk/>
          <pc:sldMk cId="3918083050" sldId="265"/>
        </pc:sldMkLst>
        <pc:spChg chg="add">
          <ac:chgData name="Robert Lyon" userId="62cd4683-24f9-4384-bc79-6b6e461c32df" providerId="ADAL" clId="{9362C955-A770-FD4C-A2A3-A28AD65AD54A}" dt="2019-11-12T15:37:12.464" v="17463"/>
          <ac:spMkLst>
            <pc:docMk/>
            <pc:sldMk cId="3918083050" sldId="265"/>
            <ac:spMk id="3" creationId="{356C1B1C-945E-C240-9CE1-3F927B47CB41}"/>
          </ac:spMkLst>
        </pc:spChg>
        <pc:spChg chg="mod">
          <ac:chgData name="Robert Lyon" userId="62cd4683-24f9-4384-bc79-6b6e461c32df" providerId="ADAL" clId="{9362C955-A770-FD4C-A2A3-A28AD65AD54A}" dt="2019-11-12T16:36:53.539" v="19383" actId="20577"/>
          <ac:spMkLst>
            <pc:docMk/>
            <pc:sldMk cId="3918083050" sldId="265"/>
            <ac:spMk id="4" creationId="{B0C7A116-3758-481F-ADED-1904330939CE}"/>
          </ac:spMkLst>
        </pc:spChg>
        <pc:picChg chg="add mod">
          <ac:chgData name="Robert Lyon" userId="62cd4683-24f9-4384-bc79-6b6e461c32df" providerId="ADAL" clId="{9362C955-A770-FD4C-A2A3-A28AD65AD54A}" dt="2019-11-12T17:39:55.780" v="20262"/>
          <ac:picMkLst>
            <pc:docMk/>
            <pc:sldMk cId="3918083050" sldId="265"/>
            <ac:picMk id="5" creationId="{B338ADA7-50ED-E74B-AE72-022C9E735005}"/>
          </ac:picMkLst>
        </pc:picChg>
      </pc:sldChg>
      <pc:sldChg chg="addSp modSp modAnim modNotesTx">
        <pc:chgData name="Robert Lyon" userId="62cd4683-24f9-4384-bc79-6b6e461c32df" providerId="ADAL" clId="{9362C955-A770-FD4C-A2A3-A28AD65AD54A}" dt="2019-11-12T18:31:25.265" v="20297" actId="207"/>
        <pc:sldMkLst>
          <pc:docMk/>
          <pc:sldMk cId="3591281445" sldId="267"/>
        </pc:sldMkLst>
        <pc:spChg chg="add">
          <ac:chgData name="Robert Lyon" userId="62cd4683-24f9-4384-bc79-6b6e461c32df" providerId="ADAL" clId="{9362C955-A770-FD4C-A2A3-A28AD65AD54A}" dt="2019-11-12T15:37:17.355" v="17465"/>
          <ac:spMkLst>
            <pc:docMk/>
            <pc:sldMk cId="3591281445" sldId="267"/>
            <ac:spMk id="3" creationId="{0F6E57A1-C12B-7941-9075-79505AE690E9}"/>
          </ac:spMkLst>
        </pc:spChg>
        <pc:spChg chg="mod">
          <ac:chgData name="Robert Lyon" userId="62cd4683-24f9-4384-bc79-6b6e461c32df" providerId="ADAL" clId="{9362C955-A770-FD4C-A2A3-A28AD65AD54A}" dt="2019-11-12T16:37:01.418" v="19385" actId="20577"/>
          <ac:spMkLst>
            <pc:docMk/>
            <pc:sldMk cId="3591281445" sldId="267"/>
            <ac:spMk id="4" creationId="{B0C7A116-3758-481F-ADED-1904330939CE}"/>
          </ac:spMkLst>
        </pc:spChg>
        <pc:spChg chg="add mod">
          <ac:chgData name="Robert Lyon" userId="62cd4683-24f9-4384-bc79-6b6e461c32df" providerId="ADAL" clId="{9362C955-A770-FD4C-A2A3-A28AD65AD54A}" dt="2019-11-12T17:43:56.524" v="20288" actId="20577"/>
          <ac:spMkLst>
            <pc:docMk/>
            <pc:sldMk cId="3591281445" sldId="267"/>
            <ac:spMk id="8" creationId="{69E49EA6-7C71-ED44-ACE4-A480E53D9F66}"/>
          </ac:spMkLst>
        </pc:spChg>
        <pc:picChg chg="add mod">
          <ac:chgData name="Robert Lyon" userId="62cd4683-24f9-4384-bc79-6b6e461c32df" providerId="ADAL" clId="{9362C955-A770-FD4C-A2A3-A28AD65AD54A}" dt="2019-11-12T17:44:01.969" v="20289" actId="14100"/>
          <ac:picMkLst>
            <pc:docMk/>
            <pc:sldMk cId="3591281445" sldId="267"/>
            <ac:picMk id="5" creationId="{A887B9A6-7414-8548-8F3E-A08B09C6DE3C}"/>
          </ac:picMkLst>
        </pc:picChg>
        <pc:picChg chg="add mod">
          <ac:chgData name="Robert Lyon" userId="62cd4683-24f9-4384-bc79-6b6e461c32df" providerId="ADAL" clId="{9362C955-A770-FD4C-A2A3-A28AD65AD54A}" dt="2019-11-12T17:43:25.524" v="20272" actId="1440"/>
          <ac:picMkLst>
            <pc:docMk/>
            <pc:sldMk cId="3591281445" sldId="267"/>
            <ac:picMk id="7" creationId="{74C1D60F-0A58-5D42-ABCC-C2A577FF2A63}"/>
          </ac:picMkLst>
        </pc:picChg>
      </pc:sldChg>
      <pc:sldChg chg="addSp modSp modAnim modNotesTx">
        <pc:chgData name="Robert Lyon" userId="62cd4683-24f9-4384-bc79-6b6e461c32df" providerId="ADAL" clId="{9362C955-A770-FD4C-A2A3-A28AD65AD54A}" dt="2019-11-12T18:31:22.339" v="20296" actId="207"/>
        <pc:sldMkLst>
          <pc:docMk/>
          <pc:sldMk cId="4051699976" sldId="268"/>
        </pc:sldMkLst>
        <pc:spChg chg="add">
          <ac:chgData name="Robert Lyon" userId="62cd4683-24f9-4384-bc79-6b6e461c32df" providerId="ADAL" clId="{9362C955-A770-FD4C-A2A3-A28AD65AD54A}" dt="2019-11-12T15:37:20.177" v="17466"/>
          <ac:spMkLst>
            <pc:docMk/>
            <pc:sldMk cId="4051699976" sldId="268"/>
            <ac:spMk id="3" creationId="{EBC0AA02-370E-3A40-85F4-BD92105DC4A1}"/>
          </ac:spMkLst>
        </pc:spChg>
        <pc:spChg chg="mod">
          <ac:chgData name="Robert Lyon" userId="62cd4683-24f9-4384-bc79-6b6e461c32df" providerId="ADAL" clId="{9362C955-A770-FD4C-A2A3-A28AD65AD54A}" dt="2019-11-12T16:37:06.694" v="19386" actId="20577"/>
          <ac:spMkLst>
            <pc:docMk/>
            <pc:sldMk cId="4051699976" sldId="268"/>
            <ac:spMk id="4" creationId="{B0C7A116-3758-481F-ADED-1904330939CE}"/>
          </ac:spMkLst>
        </pc:spChg>
      </pc:sldChg>
      <pc:sldChg chg="addSp ord modAnim modNotesTx">
        <pc:chgData name="Robert Lyon" userId="62cd4683-24f9-4384-bc79-6b6e461c32df" providerId="ADAL" clId="{9362C955-A770-FD4C-A2A3-A28AD65AD54A}" dt="2019-11-12T18:31:07.837" v="20292" actId="207"/>
        <pc:sldMkLst>
          <pc:docMk/>
          <pc:sldMk cId="2234002710" sldId="273"/>
        </pc:sldMkLst>
        <pc:spChg chg="add">
          <ac:chgData name="Robert Lyon" userId="62cd4683-24f9-4384-bc79-6b6e461c32df" providerId="ADAL" clId="{9362C955-A770-FD4C-A2A3-A28AD65AD54A}" dt="2019-11-12T15:37:31.610" v="17471"/>
          <ac:spMkLst>
            <pc:docMk/>
            <pc:sldMk cId="2234002710" sldId="273"/>
            <ac:spMk id="3" creationId="{5834D379-FC47-4244-9A1F-F0BD17E91D3B}"/>
          </ac:spMkLst>
        </pc:spChg>
      </pc:sldChg>
      <pc:sldChg chg="modSp ord modNotesTx">
        <pc:chgData name="Robert Lyon" userId="62cd4683-24f9-4384-bc79-6b6e461c32df" providerId="ADAL" clId="{9362C955-A770-FD4C-A2A3-A28AD65AD54A}" dt="2019-11-12T11:37:10.344" v="9168" actId="20577"/>
        <pc:sldMkLst>
          <pc:docMk/>
          <pc:sldMk cId="782167678" sldId="275"/>
        </pc:sldMkLst>
        <pc:spChg chg="mod">
          <ac:chgData name="Robert Lyon" userId="62cd4683-24f9-4384-bc79-6b6e461c32df" providerId="ADAL" clId="{9362C955-A770-FD4C-A2A3-A28AD65AD54A}" dt="2019-11-12T09:50:54.517" v="680" actId="20577"/>
          <ac:spMkLst>
            <pc:docMk/>
            <pc:sldMk cId="782167678" sldId="275"/>
            <ac:spMk id="3" creationId="{2F05F84B-7096-4DC8-AD6C-4EB2FE9F9391}"/>
          </ac:spMkLst>
        </pc:spChg>
        <pc:spChg chg="mod">
          <ac:chgData name="Robert Lyon" userId="62cd4683-24f9-4384-bc79-6b6e461c32df" providerId="ADAL" clId="{9362C955-A770-FD4C-A2A3-A28AD65AD54A}" dt="2019-11-12T09:49:36.860" v="633" actId="20577"/>
          <ac:spMkLst>
            <pc:docMk/>
            <pc:sldMk cId="782167678" sldId="275"/>
            <ac:spMk id="4" creationId="{B0C7A116-3758-481F-ADED-1904330939CE}"/>
          </ac:spMkLst>
        </pc:spChg>
      </pc:sldChg>
      <pc:sldChg chg="modSp modAnim modNotesTx">
        <pc:chgData name="Robert Lyon" userId="62cd4683-24f9-4384-bc79-6b6e461c32df" providerId="ADAL" clId="{9362C955-A770-FD4C-A2A3-A28AD65AD54A}" dt="2019-11-12T15:22:41.661" v="17178" actId="20577"/>
        <pc:sldMkLst>
          <pc:docMk/>
          <pc:sldMk cId="2254904567" sldId="276"/>
        </pc:sldMkLst>
        <pc:spChg chg="mod">
          <ac:chgData name="Robert Lyon" userId="62cd4683-24f9-4384-bc79-6b6e461c32df" providerId="ADAL" clId="{9362C955-A770-FD4C-A2A3-A28AD65AD54A}" dt="2019-11-12T15:22:41.661" v="17178" actId="20577"/>
          <ac:spMkLst>
            <pc:docMk/>
            <pc:sldMk cId="2254904567" sldId="276"/>
            <ac:spMk id="4" creationId="{B0C7A116-3758-481F-ADED-1904330939CE}"/>
          </ac:spMkLst>
        </pc:spChg>
        <pc:spChg chg="mod">
          <ac:chgData name="Robert Lyon" userId="62cd4683-24f9-4384-bc79-6b6e461c32df" providerId="ADAL" clId="{9362C955-A770-FD4C-A2A3-A28AD65AD54A}" dt="2019-11-12T13:10:12.686" v="11250" actId="27636"/>
          <ac:spMkLst>
            <pc:docMk/>
            <pc:sldMk cId="2254904567" sldId="276"/>
            <ac:spMk id="7" creationId="{C20BEC2F-72E6-40E2-9F9B-767B97888462}"/>
          </ac:spMkLst>
        </pc:spChg>
      </pc:sldChg>
      <pc:sldChg chg="modSp ord modAnim modNotesTx">
        <pc:chgData name="Robert Lyon" userId="62cd4683-24f9-4384-bc79-6b6e461c32df" providerId="ADAL" clId="{9362C955-A770-FD4C-A2A3-A28AD65AD54A}" dt="2019-11-12T14:07:08.301" v="13710" actId="20577"/>
        <pc:sldMkLst>
          <pc:docMk/>
          <pc:sldMk cId="242327688" sldId="277"/>
        </pc:sldMkLst>
        <pc:spChg chg="mod">
          <ac:chgData name="Robert Lyon" userId="62cd4683-24f9-4384-bc79-6b6e461c32df" providerId="ADAL" clId="{9362C955-A770-FD4C-A2A3-A28AD65AD54A}" dt="2019-11-12T09:58:03.492" v="1161" actId="20577"/>
          <ac:spMkLst>
            <pc:docMk/>
            <pc:sldMk cId="242327688" sldId="277"/>
            <ac:spMk id="3" creationId="{2F05F84B-7096-4DC8-AD6C-4EB2FE9F9391}"/>
          </ac:spMkLst>
        </pc:spChg>
        <pc:spChg chg="mod">
          <ac:chgData name="Robert Lyon" userId="62cd4683-24f9-4384-bc79-6b6e461c32df" providerId="ADAL" clId="{9362C955-A770-FD4C-A2A3-A28AD65AD54A}" dt="2019-11-12T09:49:40.382" v="634" actId="20577"/>
          <ac:spMkLst>
            <pc:docMk/>
            <pc:sldMk cId="242327688" sldId="277"/>
            <ac:spMk id="4" creationId="{B0C7A116-3758-481F-ADED-1904330939CE}"/>
          </ac:spMkLst>
        </pc:spChg>
      </pc:sldChg>
      <pc:sldChg chg="addSp modSp add modAnim modNotesTx">
        <pc:chgData name="Robert Lyon" userId="62cd4683-24f9-4384-bc79-6b6e461c32df" providerId="ADAL" clId="{9362C955-A770-FD4C-A2A3-A28AD65AD54A}" dt="2019-11-12T18:31:43.957" v="20302" actId="207"/>
        <pc:sldMkLst>
          <pc:docMk/>
          <pc:sldMk cId="2390847089" sldId="278"/>
        </pc:sldMkLst>
        <pc:spChg chg="add mod">
          <ac:chgData name="Robert Lyon" userId="62cd4683-24f9-4384-bc79-6b6e461c32df" providerId="ADAL" clId="{9362C955-A770-FD4C-A2A3-A28AD65AD54A}" dt="2019-11-12T16:35:09.567" v="19356" actId="20577"/>
          <ac:spMkLst>
            <pc:docMk/>
            <pc:sldMk cId="2390847089" sldId="278"/>
            <ac:spMk id="3" creationId="{558FF855-55F8-CC4C-B16E-9E3A417B0609}"/>
          </ac:spMkLst>
        </pc:spChg>
        <pc:spChg chg="mod">
          <ac:chgData name="Robert Lyon" userId="62cd4683-24f9-4384-bc79-6b6e461c32df" providerId="ADAL" clId="{9362C955-A770-FD4C-A2A3-A28AD65AD54A}" dt="2019-11-12T16:34:46.993" v="19348" actId="20577"/>
          <ac:spMkLst>
            <pc:docMk/>
            <pc:sldMk cId="2390847089" sldId="278"/>
            <ac:spMk id="4" creationId="{B0C7A116-3758-481F-ADED-1904330939CE}"/>
          </ac:spMkLst>
        </pc:spChg>
      </pc:sldChg>
      <pc:sldChg chg="addSp delSp modSp add delAnim modAnim modNotesTx">
        <pc:chgData name="Robert Lyon" userId="62cd4683-24f9-4384-bc79-6b6e461c32df" providerId="ADAL" clId="{9362C955-A770-FD4C-A2A3-A28AD65AD54A}" dt="2019-11-12T15:22:28.248" v="17174" actId="20577"/>
        <pc:sldMkLst>
          <pc:docMk/>
          <pc:sldMk cId="3614903212" sldId="279"/>
        </pc:sldMkLst>
        <pc:spChg chg="add mod">
          <ac:chgData name="Robert Lyon" userId="62cd4683-24f9-4384-bc79-6b6e461c32df" providerId="ADAL" clId="{9362C955-A770-FD4C-A2A3-A28AD65AD54A}" dt="2019-11-12T10:28:17.160" v="3498" actId="1076"/>
          <ac:spMkLst>
            <pc:docMk/>
            <pc:sldMk cId="3614903212" sldId="279"/>
            <ac:spMk id="2" creationId="{60AEFDA8-1DD2-1340-A118-66C8172395DC}"/>
          </ac:spMkLst>
        </pc:spChg>
        <pc:spChg chg="mod">
          <ac:chgData name="Robert Lyon" userId="62cd4683-24f9-4384-bc79-6b6e461c32df" providerId="ADAL" clId="{9362C955-A770-FD4C-A2A3-A28AD65AD54A}" dt="2019-11-12T10:24:39.798" v="3480" actId="1076"/>
          <ac:spMkLst>
            <pc:docMk/>
            <pc:sldMk cId="3614903212" sldId="279"/>
            <ac:spMk id="3" creationId="{2F05F84B-7096-4DC8-AD6C-4EB2FE9F9391}"/>
          </ac:spMkLst>
        </pc:spChg>
        <pc:spChg chg="mod">
          <ac:chgData name="Robert Lyon" userId="62cd4683-24f9-4384-bc79-6b6e461c32df" providerId="ADAL" clId="{9362C955-A770-FD4C-A2A3-A28AD65AD54A}" dt="2019-11-12T15:22:28.248" v="17174" actId="20577"/>
          <ac:spMkLst>
            <pc:docMk/>
            <pc:sldMk cId="3614903212" sldId="279"/>
            <ac:spMk id="4" creationId="{B0C7A116-3758-481F-ADED-1904330939CE}"/>
          </ac:spMkLst>
        </pc:spChg>
        <pc:spChg chg="del">
          <ac:chgData name="Robert Lyon" userId="62cd4683-24f9-4384-bc79-6b6e461c32df" providerId="ADAL" clId="{9362C955-A770-FD4C-A2A3-A28AD65AD54A}" dt="2019-11-12T10:01:16.878" v="1562" actId="478"/>
          <ac:spMkLst>
            <pc:docMk/>
            <pc:sldMk cId="3614903212" sldId="279"/>
            <ac:spMk id="8" creationId="{E05A9FF3-3C3E-4FED-81D0-9EFD3CEB63E1}"/>
          </ac:spMkLst>
        </pc:spChg>
        <pc:picChg chg="add mod">
          <ac:chgData name="Robert Lyon" userId="62cd4683-24f9-4384-bc79-6b6e461c32df" providerId="ADAL" clId="{9362C955-A770-FD4C-A2A3-A28AD65AD54A}" dt="2019-11-12T10:19:55.378" v="3142" actId="1076"/>
          <ac:picMkLst>
            <pc:docMk/>
            <pc:sldMk cId="3614903212" sldId="279"/>
            <ac:picMk id="6" creationId="{10E562E4-F1EE-5044-BDF9-0FB7BC40C7E3}"/>
          </ac:picMkLst>
        </pc:picChg>
        <pc:picChg chg="del">
          <ac:chgData name="Robert Lyon" userId="62cd4683-24f9-4384-bc79-6b6e461c32df" providerId="ADAL" clId="{9362C955-A770-FD4C-A2A3-A28AD65AD54A}" dt="2019-11-12T10:01:14.268" v="1561" actId="478"/>
          <ac:picMkLst>
            <pc:docMk/>
            <pc:sldMk cId="3614903212" sldId="279"/>
            <ac:picMk id="7" creationId="{D1E34096-5ADF-46AD-AB24-36148B04E7EE}"/>
          </ac:picMkLst>
        </pc:picChg>
        <pc:picChg chg="add del mod">
          <ac:chgData name="Robert Lyon" userId="62cd4683-24f9-4384-bc79-6b6e461c32df" providerId="ADAL" clId="{9362C955-A770-FD4C-A2A3-A28AD65AD54A}" dt="2019-11-12T10:28:01.804" v="3496" actId="478"/>
          <ac:picMkLst>
            <pc:docMk/>
            <pc:sldMk cId="3614903212" sldId="279"/>
            <ac:picMk id="10" creationId="{64218054-D928-FA44-A11D-8D9C9B8EB4E2}"/>
          </ac:picMkLst>
        </pc:picChg>
      </pc:sldChg>
      <pc:sldChg chg="addSp delSp modSp add delAnim modAnim modNotesTx">
        <pc:chgData name="Robert Lyon" userId="62cd4683-24f9-4384-bc79-6b6e461c32df" providerId="ADAL" clId="{9362C955-A770-FD4C-A2A3-A28AD65AD54A}" dt="2019-11-12T15:22:31.224" v="17175" actId="20577"/>
        <pc:sldMkLst>
          <pc:docMk/>
          <pc:sldMk cId="773139212" sldId="280"/>
        </pc:sldMkLst>
        <pc:spChg chg="del mod">
          <ac:chgData name="Robert Lyon" userId="62cd4683-24f9-4384-bc79-6b6e461c32df" providerId="ADAL" clId="{9362C955-A770-FD4C-A2A3-A28AD65AD54A}" dt="2019-11-12T10:46:18.197" v="4818" actId="478"/>
          <ac:spMkLst>
            <pc:docMk/>
            <pc:sldMk cId="773139212" sldId="280"/>
            <ac:spMk id="2" creationId="{60AEFDA8-1DD2-1340-A118-66C8172395DC}"/>
          </ac:spMkLst>
        </pc:spChg>
        <pc:spChg chg="mod">
          <ac:chgData name="Robert Lyon" userId="62cd4683-24f9-4384-bc79-6b6e461c32df" providerId="ADAL" clId="{9362C955-A770-FD4C-A2A3-A28AD65AD54A}" dt="2019-11-12T10:57:12.736" v="5417" actId="20577"/>
          <ac:spMkLst>
            <pc:docMk/>
            <pc:sldMk cId="773139212" sldId="280"/>
            <ac:spMk id="3" creationId="{2F05F84B-7096-4DC8-AD6C-4EB2FE9F9391}"/>
          </ac:spMkLst>
        </pc:spChg>
        <pc:spChg chg="mod">
          <ac:chgData name="Robert Lyon" userId="62cd4683-24f9-4384-bc79-6b6e461c32df" providerId="ADAL" clId="{9362C955-A770-FD4C-A2A3-A28AD65AD54A}" dt="2019-11-12T15:22:31.224" v="17175" actId="20577"/>
          <ac:spMkLst>
            <pc:docMk/>
            <pc:sldMk cId="773139212" sldId="280"/>
            <ac:spMk id="4" creationId="{B0C7A116-3758-481F-ADED-1904330939CE}"/>
          </ac:spMkLst>
        </pc:spChg>
        <pc:picChg chg="del">
          <ac:chgData name="Robert Lyon" userId="62cd4683-24f9-4384-bc79-6b6e461c32df" providerId="ADAL" clId="{9362C955-A770-FD4C-A2A3-A28AD65AD54A}" dt="2019-11-12T10:30:23.371" v="3547" actId="478"/>
          <ac:picMkLst>
            <pc:docMk/>
            <pc:sldMk cId="773139212" sldId="280"/>
            <ac:picMk id="6" creationId="{10E562E4-F1EE-5044-BDF9-0FB7BC40C7E3}"/>
          </ac:picMkLst>
        </pc:picChg>
        <pc:picChg chg="add mod">
          <ac:chgData name="Robert Lyon" userId="62cd4683-24f9-4384-bc79-6b6e461c32df" providerId="ADAL" clId="{9362C955-A770-FD4C-A2A3-A28AD65AD54A}" dt="2019-11-12T12:53:23.913" v="10257" actId="1076"/>
          <ac:picMkLst>
            <pc:docMk/>
            <pc:sldMk cId="773139212" sldId="280"/>
            <ac:picMk id="7" creationId="{5B8AB72C-1E48-0449-87D3-3F89D5DCB455}"/>
          </ac:picMkLst>
        </pc:picChg>
        <pc:picChg chg="add mod modCrop">
          <ac:chgData name="Robert Lyon" userId="62cd4683-24f9-4384-bc79-6b6e461c32df" providerId="ADAL" clId="{9362C955-A770-FD4C-A2A3-A28AD65AD54A}" dt="2019-11-12T12:53:23.913" v="10257" actId="1076"/>
          <ac:picMkLst>
            <pc:docMk/>
            <pc:sldMk cId="773139212" sldId="280"/>
            <ac:picMk id="9" creationId="{784788FC-E713-8E46-B9FA-4E40B488CA5F}"/>
          </ac:picMkLst>
        </pc:picChg>
        <pc:picChg chg="add mod modCrop">
          <ac:chgData name="Robert Lyon" userId="62cd4683-24f9-4384-bc79-6b6e461c32df" providerId="ADAL" clId="{9362C955-A770-FD4C-A2A3-A28AD65AD54A}" dt="2019-11-12T12:53:23.913" v="10257" actId="1076"/>
          <ac:picMkLst>
            <pc:docMk/>
            <pc:sldMk cId="773139212" sldId="280"/>
            <ac:picMk id="11" creationId="{9B1BCC63-B3D0-6E45-ADA9-95E92F999BFF}"/>
          </ac:picMkLst>
        </pc:picChg>
        <pc:picChg chg="add mod">
          <ac:chgData name="Robert Lyon" userId="62cd4683-24f9-4384-bc79-6b6e461c32df" providerId="ADAL" clId="{9362C955-A770-FD4C-A2A3-A28AD65AD54A}" dt="2019-11-12T12:53:23.913" v="10257" actId="1076"/>
          <ac:picMkLst>
            <pc:docMk/>
            <pc:sldMk cId="773139212" sldId="280"/>
            <ac:picMk id="13" creationId="{3DE87CB1-E36B-094E-9C1E-9D1EFC7D54CE}"/>
          </ac:picMkLst>
        </pc:picChg>
        <pc:picChg chg="add mod modCrop">
          <ac:chgData name="Robert Lyon" userId="62cd4683-24f9-4384-bc79-6b6e461c32df" providerId="ADAL" clId="{9362C955-A770-FD4C-A2A3-A28AD65AD54A}" dt="2019-11-12T12:53:23.913" v="10257" actId="1076"/>
          <ac:picMkLst>
            <pc:docMk/>
            <pc:sldMk cId="773139212" sldId="280"/>
            <ac:picMk id="15" creationId="{7E1501B8-8F03-954F-8604-D3F28C5FA83C}"/>
          </ac:picMkLst>
        </pc:picChg>
      </pc:sldChg>
      <pc:sldChg chg="delSp modSp add delAnim modAnim modNotesTx">
        <pc:chgData name="Robert Lyon" userId="62cd4683-24f9-4384-bc79-6b6e461c32df" providerId="ADAL" clId="{9362C955-A770-FD4C-A2A3-A28AD65AD54A}" dt="2019-11-12T15:22:34.709" v="17176" actId="20577"/>
        <pc:sldMkLst>
          <pc:docMk/>
          <pc:sldMk cId="3590091811" sldId="281"/>
        </pc:sldMkLst>
        <pc:spChg chg="mod">
          <ac:chgData name="Robert Lyon" userId="62cd4683-24f9-4384-bc79-6b6e461c32df" providerId="ADAL" clId="{9362C955-A770-FD4C-A2A3-A28AD65AD54A}" dt="2019-11-12T12:46:28.514" v="9998" actId="20577"/>
          <ac:spMkLst>
            <pc:docMk/>
            <pc:sldMk cId="3590091811" sldId="281"/>
            <ac:spMk id="3" creationId="{2F05F84B-7096-4DC8-AD6C-4EB2FE9F9391}"/>
          </ac:spMkLst>
        </pc:spChg>
        <pc:spChg chg="mod">
          <ac:chgData name="Robert Lyon" userId="62cd4683-24f9-4384-bc79-6b6e461c32df" providerId="ADAL" clId="{9362C955-A770-FD4C-A2A3-A28AD65AD54A}" dt="2019-11-12T15:22:34.709" v="17176" actId="20577"/>
          <ac:spMkLst>
            <pc:docMk/>
            <pc:sldMk cId="3590091811" sldId="281"/>
            <ac:spMk id="4" creationId="{B0C7A116-3758-481F-ADED-1904330939CE}"/>
          </ac:spMkLst>
        </pc:spChg>
        <pc:picChg chg="del">
          <ac:chgData name="Robert Lyon" userId="62cd4683-24f9-4384-bc79-6b6e461c32df" providerId="ADAL" clId="{9362C955-A770-FD4C-A2A3-A28AD65AD54A}" dt="2019-11-12T10:55:36.008" v="5392" actId="478"/>
          <ac:picMkLst>
            <pc:docMk/>
            <pc:sldMk cId="3590091811" sldId="281"/>
            <ac:picMk id="7" creationId="{5B8AB72C-1E48-0449-87D3-3F89D5DCB455}"/>
          </ac:picMkLst>
        </pc:picChg>
        <pc:picChg chg="del">
          <ac:chgData name="Robert Lyon" userId="62cd4683-24f9-4384-bc79-6b6e461c32df" providerId="ADAL" clId="{9362C955-A770-FD4C-A2A3-A28AD65AD54A}" dt="2019-11-12T10:55:34.828" v="5390" actId="478"/>
          <ac:picMkLst>
            <pc:docMk/>
            <pc:sldMk cId="3590091811" sldId="281"/>
            <ac:picMk id="9" creationId="{784788FC-E713-8E46-B9FA-4E40B488CA5F}"/>
          </ac:picMkLst>
        </pc:picChg>
        <pc:picChg chg="del">
          <ac:chgData name="Robert Lyon" userId="62cd4683-24f9-4384-bc79-6b6e461c32df" providerId="ADAL" clId="{9362C955-A770-FD4C-A2A3-A28AD65AD54A}" dt="2019-11-12T10:55:34.199" v="5389" actId="478"/>
          <ac:picMkLst>
            <pc:docMk/>
            <pc:sldMk cId="3590091811" sldId="281"/>
            <ac:picMk id="11" creationId="{9B1BCC63-B3D0-6E45-ADA9-95E92F999BFF}"/>
          </ac:picMkLst>
        </pc:picChg>
        <pc:picChg chg="del">
          <ac:chgData name="Robert Lyon" userId="62cd4683-24f9-4384-bc79-6b6e461c32df" providerId="ADAL" clId="{9362C955-A770-FD4C-A2A3-A28AD65AD54A}" dt="2019-11-12T10:55:35.466" v="5391" actId="478"/>
          <ac:picMkLst>
            <pc:docMk/>
            <pc:sldMk cId="3590091811" sldId="281"/>
            <ac:picMk id="13" creationId="{3DE87CB1-E36B-094E-9C1E-9D1EFC7D54CE}"/>
          </ac:picMkLst>
        </pc:picChg>
        <pc:picChg chg="del">
          <ac:chgData name="Robert Lyon" userId="62cd4683-24f9-4384-bc79-6b6e461c32df" providerId="ADAL" clId="{9362C955-A770-FD4C-A2A3-A28AD65AD54A}" dt="2019-11-12T10:55:33.514" v="5388" actId="478"/>
          <ac:picMkLst>
            <pc:docMk/>
            <pc:sldMk cId="3590091811" sldId="281"/>
            <ac:picMk id="15" creationId="{7E1501B8-8F03-954F-8604-D3F28C5FA83C}"/>
          </ac:picMkLst>
        </pc:picChg>
      </pc:sldChg>
      <pc:sldChg chg="addSp delSp modSp add modAnim modNotesTx">
        <pc:chgData name="Robert Lyon" userId="62cd4683-24f9-4384-bc79-6b6e461c32df" providerId="ADAL" clId="{9362C955-A770-FD4C-A2A3-A28AD65AD54A}" dt="2019-11-12T15:35:12.703" v="17454"/>
        <pc:sldMkLst>
          <pc:docMk/>
          <pc:sldMk cId="2311555425" sldId="283"/>
        </pc:sldMkLst>
        <pc:spChg chg="mod">
          <ac:chgData name="Robert Lyon" userId="62cd4683-24f9-4384-bc79-6b6e461c32df" providerId="ADAL" clId="{9362C955-A770-FD4C-A2A3-A28AD65AD54A}" dt="2019-11-12T15:32:51.404" v="17313" actId="14100"/>
          <ac:spMkLst>
            <pc:docMk/>
            <pc:sldMk cId="2311555425" sldId="283"/>
            <ac:spMk id="3" creationId="{6327D3DF-9428-A64A-A2E5-E413498BECE9}"/>
          </ac:spMkLst>
        </pc:spChg>
        <pc:spChg chg="mod">
          <ac:chgData name="Robert Lyon" userId="62cd4683-24f9-4384-bc79-6b6e461c32df" providerId="ADAL" clId="{9362C955-A770-FD4C-A2A3-A28AD65AD54A}" dt="2019-11-12T15:22:54.109" v="17181" actId="20577"/>
          <ac:spMkLst>
            <pc:docMk/>
            <pc:sldMk cId="2311555425" sldId="283"/>
            <ac:spMk id="4" creationId="{B0C7A116-3758-481F-ADED-1904330939CE}"/>
          </ac:spMkLst>
        </pc:spChg>
        <pc:spChg chg="add mod">
          <ac:chgData name="Robert Lyon" userId="62cd4683-24f9-4384-bc79-6b6e461c32df" providerId="ADAL" clId="{9362C955-A770-FD4C-A2A3-A28AD65AD54A}" dt="2019-11-12T15:32:44.330" v="17311" actId="1076"/>
          <ac:spMkLst>
            <pc:docMk/>
            <pc:sldMk cId="2311555425" sldId="283"/>
            <ac:spMk id="6" creationId="{684568BE-8884-3F4F-B9BF-C080EC85116F}"/>
          </ac:spMkLst>
        </pc:spChg>
        <pc:spChg chg="add mod">
          <ac:chgData name="Robert Lyon" userId="62cd4683-24f9-4384-bc79-6b6e461c32df" providerId="ADAL" clId="{9362C955-A770-FD4C-A2A3-A28AD65AD54A}" dt="2019-11-12T15:32:44.330" v="17311" actId="1076"/>
          <ac:spMkLst>
            <pc:docMk/>
            <pc:sldMk cId="2311555425" sldId="283"/>
            <ac:spMk id="7" creationId="{E2DDCDDE-69C9-3741-AFC0-D4E965036EB2}"/>
          </ac:spMkLst>
        </pc:spChg>
        <pc:spChg chg="add mod">
          <ac:chgData name="Robert Lyon" userId="62cd4683-24f9-4384-bc79-6b6e461c32df" providerId="ADAL" clId="{9362C955-A770-FD4C-A2A3-A28AD65AD54A}" dt="2019-11-12T15:32:44.330" v="17311" actId="1076"/>
          <ac:spMkLst>
            <pc:docMk/>
            <pc:sldMk cId="2311555425" sldId="283"/>
            <ac:spMk id="8" creationId="{72BB1CBB-0C3B-A54A-837E-E7FDACB93C30}"/>
          </ac:spMkLst>
        </pc:spChg>
        <pc:spChg chg="add mod">
          <ac:chgData name="Robert Lyon" userId="62cd4683-24f9-4384-bc79-6b6e461c32df" providerId="ADAL" clId="{9362C955-A770-FD4C-A2A3-A28AD65AD54A}" dt="2019-11-12T15:32:44.330" v="17311" actId="1076"/>
          <ac:spMkLst>
            <pc:docMk/>
            <pc:sldMk cId="2311555425" sldId="283"/>
            <ac:spMk id="9" creationId="{4D486625-7E54-1448-8FA0-A069A4B7A03A}"/>
          </ac:spMkLst>
        </pc:spChg>
        <pc:spChg chg="add mod">
          <ac:chgData name="Robert Lyon" userId="62cd4683-24f9-4384-bc79-6b6e461c32df" providerId="ADAL" clId="{9362C955-A770-FD4C-A2A3-A28AD65AD54A}" dt="2019-11-12T15:32:44.330" v="17311" actId="1076"/>
          <ac:spMkLst>
            <pc:docMk/>
            <pc:sldMk cId="2311555425" sldId="283"/>
            <ac:spMk id="10" creationId="{41EB2A8A-97AD-BF48-ADEF-7F10A80BC4C1}"/>
          </ac:spMkLst>
        </pc:spChg>
        <pc:picChg chg="add del mod">
          <ac:chgData name="Robert Lyon" userId="62cd4683-24f9-4384-bc79-6b6e461c32df" providerId="ADAL" clId="{9362C955-A770-FD4C-A2A3-A28AD65AD54A}" dt="2019-11-12T15:25:16.143" v="17190" actId="478"/>
          <ac:picMkLst>
            <pc:docMk/>
            <pc:sldMk cId="2311555425" sldId="283"/>
            <ac:picMk id="5" creationId="{2D3DC23B-0588-6942-952A-535A69796633}"/>
          </ac:picMkLst>
        </pc:picChg>
        <pc:cxnChg chg="add mod">
          <ac:chgData name="Robert Lyon" userId="62cd4683-24f9-4384-bc79-6b6e461c32df" providerId="ADAL" clId="{9362C955-A770-FD4C-A2A3-A28AD65AD54A}" dt="2019-11-12T15:32:44.330" v="17311" actId="1076"/>
          <ac:cxnSpMkLst>
            <pc:docMk/>
            <pc:sldMk cId="2311555425" sldId="283"/>
            <ac:cxnSpMk id="11" creationId="{398D9440-5CB5-D54B-A5E6-0AFD51A4C7F0}"/>
          </ac:cxnSpMkLst>
        </pc:cxnChg>
      </pc:sldChg>
      <pc:sldChg chg="addSp delSp modSp add delAnim modAnim modNotesTx">
        <pc:chgData name="Robert Lyon" userId="62cd4683-24f9-4384-bc79-6b6e461c32df" providerId="ADAL" clId="{9362C955-A770-FD4C-A2A3-A28AD65AD54A}" dt="2019-11-12T15:22:58.982" v="17183" actId="20577"/>
        <pc:sldMkLst>
          <pc:docMk/>
          <pc:sldMk cId="1059276633" sldId="284"/>
        </pc:sldMkLst>
        <pc:spChg chg="del">
          <ac:chgData name="Robert Lyon" userId="62cd4683-24f9-4384-bc79-6b6e461c32df" providerId="ADAL" clId="{9362C955-A770-FD4C-A2A3-A28AD65AD54A}" dt="2019-11-12T13:44:11.691" v="13252" actId="478"/>
          <ac:spMkLst>
            <pc:docMk/>
            <pc:sldMk cId="1059276633" sldId="284"/>
            <ac:spMk id="3" creationId="{6327D3DF-9428-A64A-A2E5-E413498BECE9}"/>
          </ac:spMkLst>
        </pc:spChg>
        <pc:spChg chg="mod">
          <ac:chgData name="Robert Lyon" userId="62cd4683-24f9-4384-bc79-6b6e461c32df" providerId="ADAL" clId="{9362C955-A770-FD4C-A2A3-A28AD65AD54A}" dt="2019-11-12T15:22:58.982" v="17183" actId="20577"/>
          <ac:spMkLst>
            <pc:docMk/>
            <pc:sldMk cId="1059276633" sldId="284"/>
            <ac:spMk id="4" creationId="{B0C7A116-3758-481F-ADED-1904330939CE}"/>
          </ac:spMkLst>
        </pc:spChg>
        <pc:spChg chg="add mod">
          <ac:chgData name="Robert Lyon" userId="62cd4683-24f9-4384-bc79-6b6e461c32df" providerId="ADAL" clId="{9362C955-A770-FD4C-A2A3-A28AD65AD54A}" dt="2019-11-12T13:45:36.177" v="13272" actId="20577"/>
          <ac:spMkLst>
            <pc:docMk/>
            <pc:sldMk cId="1059276633" sldId="284"/>
            <ac:spMk id="5" creationId="{AF100C49-67D7-EC43-B9A7-292C7DE13EAC}"/>
          </ac:spMkLst>
        </pc:spChg>
        <pc:picChg chg="add mod">
          <ac:chgData name="Robert Lyon" userId="62cd4683-24f9-4384-bc79-6b6e461c32df" providerId="ADAL" clId="{9362C955-A770-FD4C-A2A3-A28AD65AD54A}" dt="2019-11-12T14:06:02.114" v="13664" actId="1440"/>
          <ac:picMkLst>
            <pc:docMk/>
            <pc:sldMk cId="1059276633" sldId="284"/>
            <ac:picMk id="2" creationId="{838106C7-590F-A64A-835B-CD57B49ADB36}"/>
          </ac:picMkLst>
        </pc:picChg>
      </pc:sldChg>
      <pc:sldChg chg="addSp delSp modSp add delAnim modAnim modNotesTx">
        <pc:chgData name="Robert Lyon" userId="62cd4683-24f9-4384-bc79-6b6e461c32df" providerId="ADAL" clId="{9362C955-A770-FD4C-A2A3-A28AD65AD54A}" dt="2019-11-12T15:23:02.279" v="17184" actId="20577"/>
        <pc:sldMkLst>
          <pc:docMk/>
          <pc:sldMk cId="1663619742" sldId="285"/>
        </pc:sldMkLst>
        <pc:spChg chg="mod">
          <ac:chgData name="Robert Lyon" userId="62cd4683-24f9-4384-bc79-6b6e461c32df" providerId="ADAL" clId="{9362C955-A770-FD4C-A2A3-A28AD65AD54A}" dt="2019-11-12T15:23:02.279" v="17184" actId="20577"/>
          <ac:spMkLst>
            <pc:docMk/>
            <pc:sldMk cId="1663619742" sldId="285"/>
            <ac:spMk id="4" creationId="{B0C7A116-3758-481F-ADED-1904330939CE}"/>
          </ac:spMkLst>
        </pc:spChg>
        <pc:spChg chg="mod">
          <ac:chgData name="Robert Lyon" userId="62cd4683-24f9-4384-bc79-6b6e461c32df" providerId="ADAL" clId="{9362C955-A770-FD4C-A2A3-A28AD65AD54A}" dt="2019-11-12T14:05:33.460" v="13659" actId="20577"/>
          <ac:spMkLst>
            <pc:docMk/>
            <pc:sldMk cId="1663619742" sldId="285"/>
            <ac:spMk id="5" creationId="{AF100C49-67D7-EC43-B9A7-292C7DE13EAC}"/>
          </ac:spMkLst>
        </pc:spChg>
        <pc:picChg chg="del">
          <ac:chgData name="Robert Lyon" userId="62cd4683-24f9-4384-bc79-6b6e461c32df" providerId="ADAL" clId="{9362C955-A770-FD4C-A2A3-A28AD65AD54A}" dt="2019-11-12T14:05:35.682" v="13660" actId="478"/>
          <ac:picMkLst>
            <pc:docMk/>
            <pc:sldMk cId="1663619742" sldId="285"/>
            <ac:picMk id="2" creationId="{838106C7-590F-A64A-835B-CD57B49ADB36}"/>
          </ac:picMkLst>
        </pc:picChg>
        <pc:picChg chg="add mod">
          <ac:chgData name="Robert Lyon" userId="62cd4683-24f9-4384-bc79-6b6e461c32df" providerId="ADAL" clId="{9362C955-A770-FD4C-A2A3-A28AD65AD54A}" dt="2019-11-12T14:05:57.980" v="13663" actId="1440"/>
          <ac:picMkLst>
            <pc:docMk/>
            <pc:sldMk cId="1663619742" sldId="285"/>
            <ac:picMk id="3" creationId="{FE0A3630-131D-8341-9693-DA35C515C8FD}"/>
          </ac:picMkLst>
        </pc:picChg>
      </pc:sldChg>
      <pc:sldChg chg="addSp delSp modSp add delAnim modAnim modNotesTx">
        <pc:chgData name="Robert Lyon" userId="62cd4683-24f9-4384-bc79-6b6e461c32df" providerId="ADAL" clId="{9362C955-A770-FD4C-A2A3-A28AD65AD54A}" dt="2019-11-12T15:22:13.158" v="17173" actId="20577"/>
        <pc:sldMkLst>
          <pc:docMk/>
          <pc:sldMk cId="201523756" sldId="286"/>
        </pc:sldMkLst>
        <pc:spChg chg="mod">
          <ac:chgData name="Robert Lyon" userId="62cd4683-24f9-4384-bc79-6b6e461c32df" providerId="ADAL" clId="{9362C955-A770-FD4C-A2A3-A28AD65AD54A}" dt="2019-11-12T15:18:50.377" v="16914" actId="14100"/>
          <ac:spMkLst>
            <pc:docMk/>
            <pc:sldMk cId="201523756" sldId="286"/>
            <ac:spMk id="3" creationId="{2F05F84B-7096-4DC8-AD6C-4EB2FE9F9391}"/>
          </ac:spMkLst>
        </pc:spChg>
        <pc:spChg chg="mod">
          <ac:chgData name="Robert Lyon" userId="62cd4683-24f9-4384-bc79-6b6e461c32df" providerId="ADAL" clId="{9362C955-A770-FD4C-A2A3-A28AD65AD54A}" dt="2019-11-12T15:05:01.834" v="15529" actId="20577"/>
          <ac:spMkLst>
            <pc:docMk/>
            <pc:sldMk cId="201523756" sldId="286"/>
            <ac:spMk id="4" creationId="{B0C7A116-3758-481F-ADED-1904330939CE}"/>
          </ac:spMkLst>
        </pc:spChg>
        <pc:spChg chg="del mod">
          <ac:chgData name="Robert Lyon" userId="62cd4683-24f9-4384-bc79-6b6e461c32df" providerId="ADAL" clId="{9362C955-A770-FD4C-A2A3-A28AD65AD54A}" dt="2019-11-12T15:05:07.530" v="15532" actId="478"/>
          <ac:spMkLst>
            <pc:docMk/>
            <pc:sldMk cId="201523756" sldId="286"/>
            <ac:spMk id="8" creationId="{E05A9FF3-3C3E-4FED-81D0-9EFD3CEB63E1}"/>
          </ac:spMkLst>
        </pc:spChg>
        <pc:spChg chg="add mod">
          <ac:chgData name="Robert Lyon" userId="62cd4683-24f9-4384-bc79-6b6e461c32df" providerId="ADAL" clId="{9362C955-A770-FD4C-A2A3-A28AD65AD54A}" dt="2019-11-12T15:18:56.646" v="16915" actId="1076"/>
          <ac:spMkLst>
            <pc:docMk/>
            <pc:sldMk cId="201523756" sldId="286"/>
            <ac:spMk id="9" creationId="{1F48A2B9-3575-BB4C-8756-8C0E5B5A436D}"/>
          </ac:spMkLst>
        </pc:spChg>
        <pc:graphicFrameChg chg="add mod modGraphic">
          <ac:chgData name="Robert Lyon" userId="62cd4683-24f9-4384-bc79-6b6e461c32df" providerId="ADAL" clId="{9362C955-A770-FD4C-A2A3-A28AD65AD54A}" dt="2019-11-12T15:18:56.646" v="16915" actId="1076"/>
          <ac:graphicFrameMkLst>
            <pc:docMk/>
            <pc:sldMk cId="201523756" sldId="286"/>
            <ac:graphicFrameMk id="6" creationId="{4086ABA6-7C83-214A-A9EA-721730B494E4}"/>
          </ac:graphicFrameMkLst>
        </pc:graphicFrameChg>
        <pc:picChg chg="del">
          <ac:chgData name="Robert Lyon" userId="62cd4683-24f9-4384-bc79-6b6e461c32df" providerId="ADAL" clId="{9362C955-A770-FD4C-A2A3-A28AD65AD54A}" dt="2019-11-12T15:05:05.495" v="15530" actId="478"/>
          <ac:picMkLst>
            <pc:docMk/>
            <pc:sldMk cId="201523756" sldId="286"/>
            <ac:picMk id="7" creationId="{D1E34096-5ADF-46AD-AB24-36148B04E7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85211" y="497599"/>
            <a:ext cx="3849252" cy="2166019"/>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98783" y="3081130"/>
            <a:ext cx="4681330" cy="1015663"/>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7956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www.bloomberg.com/news/articles/2019-05-15/big-data-skills-earn-high-pay-for-today-s-college-graduates" TargetMode="External"/><Relationship Id="rId3" Type="http://schemas.openxmlformats.org/officeDocument/2006/relationships/hyperlink" Target="https://www.itjobswatch.co.uk/jobs/uk/data%20scientist.do" TargetMode="External"/><Relationship Id="rId7" Type="http://schemas.openxmlformats.org/officeDocument/2006/relationships/hyperlink" Target="https://www.itjobswatch.co.uk/jobs/uk/data%20scientist.do"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forbes.com/sites/forbestechcouncil/2019/10/14/the-birth-of-the-data-science-generation/#496f3d195845" TargetMode="External"/><Relationship Id="rId5" Type="http://schemas.openxmlformats.org/officeDocument/2006/relationships/hyperlink" Target="https://www.forbes.com/sites/louiscolumbus/2019/01/23/data-scientist-leads-50-best-jobs-in-america-for-2019-according-to-glassdoor/#272fb8e07474" TargetMode="External"/><Relationship Id="rId10" Type="http://schemas.openxmlformats.org/officeDocument/2006/relationships/hyperlink" Target="https://www.forbes.com/sites/forbestechcouncil/2019/10/14/the-birth-of-the-data-science-generation/#496f3d195845" TargetMode="External"/><Relationship Id="rId4" Type="http://schemas.openxmlformats.org/officeDocument/2006/relationships/hyperlink" Target="https://www.bloomberg.com/news/articles/2019-05-15/big-data-skills-earn-high-pay-for-today-s-college-graduates" TargetMode="External"/><Relationship Id="rId9" Type="http://schemas.openxmlformats.org/officeDocument/2006/relationships/hyperlink" Target="https://www.forbes.com/sites/louiscolumbus/2019/01/23/data-scientist-leads-50-best-jobs-in-america-for-2019-according-to-glassdoor/#272fb8e07474"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tjobswatch.co.uk/jobs/uk/data%20scientist.do"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itjobswatch.co.uk/jobs/uk/data%20scientist.do"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youtu.be/72JTnRTRGY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youtu.be/X3paOmcrTjQ"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bn_al-Haytha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youtu.be/Yfkt6WDQNd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youtu.be/yi0hwFDQTSQ"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youtu.be/ZzeXCKd5a1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youtu.be/DaBq0naj0YY"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youtu.be/ypbSMS8XrA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youtu.be/edZ_JYpOM8U"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a:xfrm>
            <a:off x="198783" y="3081130"/>
            <a:ext cx="4681330" cy="1384995"/>
          </a:xfrm>
        </p:spPr>
        <p:txBody>
          <a:bodyPr/>
          <a:lstStyle/>
          <a:p>
            <a:r>
              <a:rPr lang="en-US" sz="1100" dirty="0">
                <a:solidFill>
                  <a:schemeClr val="tx1"/>
                </a:solidFill>
              </a:rPr>
              <a:t>Hello and welcome to Part 1 of Topic 11c, Applied Data Science. During this topic I'll introduce what data science is, the basic principles underpinning data science, and some other concepts that may be unfamiliar to you. My name is Dr. Robert Lyon, and I’ll be taking you through the learning material.</a:t>
            </a:r>
          </a:p>
          <a:p>
            <a:endParaRPr lang="en-US" sz="1100" dirty="0">
              <a:solidFill>
                <a:schemeClr val="tx1"/>
              </a:solidFill>
            </a:endParaRPr>
          </a:p>
          <a:p>
            <a:endParaRPr lang="en-GB" sz="1100" dirty="0">
              <a:solidFill>
                <a:schemeClr val="tx1"/>
              </a:solidFill>
            </a:endParaRPr>
          </a:p>
        </p:txBody>
      </p:sp>
    </p:spTree>
    <p:extLst>
      <p:ext uri="{BB962C8B-B14F-4D97-AF65-F5344CB8AC3E}">
        <p14:creationId xmlns:p14="http://schemas.microsoft.com/office/powerpoint/2010/main" val="2575398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490538"/>
            <a:ext cx="3632200" cy="2043112"/>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a:xfrm>
                <a:off x="169172" y="2717968"/>
                <a:ext cx="4681330" cy="1015663"/>
              </a:xfrm>
            </p:spPr>
            <p:txBody>
              <a:bodyPr/>
              <a:lstStyle/>
              <a:p>
                <a:r>
                  <a:rPr lang="en-GB" sz="1100" dirty="0">
                    <a:solidFill>
                      <a:schemeClr val="tx1"/>
                    </a:solidFill>
                  </a:rPr>
                  <a:t>Because</a:t>
                </a:r>
                <a:r>
                  <a:rPr lang="en-GB" sz="1100" baseline="0" dirty="0">
                    <a:solidFill>
                      <a:schemeClr val="tx1"/>
                    </a:solidFill>
                  </a:rPr>
                  <a:t> of real-world needs, d</a:t>
                </a:r>
                <a:r>
                  <a:rPr lang="en-GB" sz="1100" dirty="0">
                    <a:solidFill>
                      <a:schemeClr val="tx1"/>
                    </a:solidFill>
                  </a:rPr>
                  <a:t>ata science has become something of a buzz word in recent years. Companies all over the world are frantically hiring data scientists, and the </a:t>
                </a:r>
                <a:r>
                  <a:rPr lang="en-GB" sz="1100" b="1" dirty="0">
                    <a:solidFill>
                      <a:schemeClr val="tx1"/>
                    </a:solidFill>
                  </a:rPr>
                  <a:t>media</a:t>
                </a:r>
                <a:r>
                  <a:rPr lang="en-GB" sz="1100" dirty="0">
                    <a:solidFill>
                      <a:schemeClr val="tx1"/>
                    </a:solidFill>
                  </a:rPr>
                  <a:t> is regularly reporting that “Data Scientist” is the hottest (and one of the best paid) jobs around. For these reasons lots of people want to become data scientists. To meet the demand, data science courses have cropped up all-over web, with the aim of upskilling as many people as possible. Universities too are offering full-time bachelors and masters level data science courses – you’re on a similar course right now! But does this hype hold up under scrutiny? </a:t>
                </a:r>
                <a:r>
                  <a:rPr lang="en-GB" sz="1100" b="1" dirty="0">
                    <a:solidFill>
                      <a:schemeClr val="tx1"/>
                    </a:solidFill>
                  </a:rPr>
                  <a:t>Here </a:t>
                </a:r>
                <a:r>
                  <a:rPr lang="en-GB" sz="1100" b="0" dirty="0">
                    <a:solidFill>
                      <a:schemeClr val="tx1"/>
                    </a:solidFill>
                  </a:rPr>
                  <a:t>we see</a:t>
                </a:r>
                <a:r>
                  <a:rPr lang="en-GB" sz="1100" b="1" dirty="0">
                    <a:solidFill>
                      <a:schemeClr val="tx1"/>
                    </a:solidFill>
                  </a:rPr>
                  <a:t> </a:t>
                </a:r>
                <a:r>
                  <a:rPr lang="en-GB" sz="1100" dirty="0">
                    <a:solidFill>
                      <a:schemeClr val="tx1"/>
                    </a:solidFill>
                  </a:rPr>
                  <a:t>a plot produced by </a:t>
                </a:r>
                <a:r>
                  <a:rPr lang="en-GB" sz="1100" dirty="0" err="1">
                    <a:solidFill>
                      <a:schemeClr val="tx1"/>
                    </a:solidFill>
                  </a:rPr>
                  <a:t>ITJobsWatch</a:t>
                </a:r>
                <a:r>
                  <a:rPr lang="en-GB" sz="1100" dirty="0">
                    <a:solidFill>
                      <a:schemeClr val="tx1"/>
                    </a:solidFill>
                  </a:rPr>
                  <a:t> (</a:t>
                </a:r>
                <a:r>
                  <a:rPr lang="en-GB" sz="1100" dirty="0">
                    <a:solidFill>
                      <a:schemeClr val="tx1"/>
                    </a:solidFill>
                    <a:hlinkClick r:id="rId3">
                      <a:extLst>
                        <a:ext uri="{A12FA001-AC4F-418D-AE19-62706E023703}">
                          <ahyp:hlinkClr xmlns:ahyp="http://schemas.microsoft.com/office/drawing/2018/hyperlinkcolor" val="tx"/>
                        </a:ext>
                      </a:extLst>
                    </a:hlinkClick>
                  </a:rPr>
                  <a:t>https://www.itjobswatch.co.uk/jobs/uk/data%20scientist.do</a:t>
                </a:r>
                <a:r>
                  <a:rPr lang="en-GB" sz="1100" dirty="0">
                    <a:solidFill>
                      <a:schemeClr val="tx1"/>
                    </a:solidFill>
                  </a:rPr>
                  <a:t>), an organisation that researches the IT job market. This plot has time listed</a:t>
                </a:r>
                <a:r>
                  <a:rPr lang="en-GB" sz="1100" baseline="0" dirty="0">
                    <a:solidFill>
                      <a:schemeClr val="tx1"/>
                    </a:solidFill>
                  </a:rPr>
                  <a:t> </a:t>
                </a:r>
                <a:r>
                  <a:rPr lang="en-GB" sz="1100" dirty="0">
                    <a:solidFill>
                      <a:schemeClr val="tx1"/>
                    </a:solidFill>
                  </a:rPr>
                  <a:t>on the </a:t>
                </a:r>
                <a14:m>
                  <m:oMath xmlns:m="http://schemas.openxmlformats.org/officeDocument/2006/math">
                    <m:r>
                      <a:rPr lang="en-GB" sz="1100" i="1" dirty="0" smtClean="0">
                        <a:solidFill>
                          <a:schemeClr val="tx1"/>
                        </a:solidFill>
                        <a:latin typeface="Cambria Math" panose="02040503050406030204" pitchFamily="18" charset="0"/>
                      </a:rPr>
                      <m:t>𝑥</m:t>
                    </m:r>
                  </m:oMath>
                </a14:m>
                <a:r>
                  <a:rPr lang="en-GB" sz="1100" dirty="0">
                    <a:solidFill>
                      <a:schemeClr val="tx1"/>
                    </a:solidFill>
                  </a:rPr>
                  <a:t>-axis and pay listed on the </a:t>
                </a:r>
                <a14:m>
                  <m:oMath xmlns:m="http://schemas.openxmlformats.org/officeDocument/2006/math">
                    <m:r>
                      <a:rPr lang="en-GB" sz="1100" i="1" dirty="0" smtClean="0">
                        <a:solidFill>
                          <a:schemeClr val="tx1"/>
                        </a:solidFill>
                        <a:latin typeface="Cambria Math" panose="02040503050406030204" pitchFamily="18" charset="0"/>
                      </a:rPr>
                      <m:t>𝑦</m:t>
                    </m:r>
                  </m:oMath>
                </a14:m>
                <a:r>
                  <a:rPr lang="en-GB" sz="1100" dirty="0">
                    <a:solidFill>
                      <a:schemeClr val="tx1"/>
                    </a:solidFill>
                  </a:rPr>
                  <a:t>-axis in pounds (£). It shows the salary range for data scientist</a:t>
                </a:r>
                <a:r>
                  <a:rPr lang="en-GB" sz="1100" baseline="0" dirty="0">
                    <a:solidFill>
                      <a:schemeClr val="tx1"/>
                    </a:solidFill>
                  </a:rPr>
                  <a:t> roles</a:t>
                </a:r>
                <a:r>
                  <a:rPr lang="en-GB" sz="1100" dirty="0">
                    <a:solidFill>
                      <a:schemeClr val="tx1"/>
                    </a:solidFill>
                  </a:rPr>
                  <a:t> over time. We can see that the median salary, shown</a:t>
                </a:r>
                <a:r>
                  <a:rPr lang="en-GB" sz="1100" baseline="0" dirty="0">
                    <a:solidFill>
                      <a:schemeClr val="tx1"/>
                    </a:solidFill>
                  </a:rPr>
                  <a:t> via the yellow line,</a:t>
                </a:r>
                <a:r>
                  <a:rPr lang="en-GB" sz="1100" dirty="0">
                    <a:solidFill>
                      <a:schemeClr val="tx1"/>
                    </a:solidFill>
                  </a:rPr>
                  <a:t> is high. This provides</a:t>
                </a:r>
                <a:r>
                  <a:rPr lang="en-GB" sz="1100" baseline="0" dirty="0">
                    <a:solidFill>
                      <a:schemeClr val="tx1"/>
                    </a:solidFill>
                  </a:rPr>
                  <a:t> </a:t>
                </a:r>
                <a:r>
                  <a:rPr lang="en-GB" sz="1100" dirty="0">
                    <a:solidFill>
                      <a:schemeClr val="tx1"/>
                    </a:solidFill>
                  </a:rPr>
                  <a:t>some evidence supporting the view that data science jobs are well paid. </a:t>
                </a:r>
              </a:p>
              <a:p>
                <a:endParaRPr lang="en-GB" sz="1100" dirty="0">
                  <a:solidFill>
                    <a:schemeClr val="tx1"/>
                  </a:solidFill>
                </a:endParaRPr>
              </a:p>
              <a:p>
                <a:pPr marL="228600" indent="-228600">
                  <a:buFont typeface="+mj-lt"/>
                  <a:buAutoNum type="arabicPeriod"/>
                </a:pPr>
                <a:r>
                  <a:rPr lang="en-GB" sz="1100" dirty="0">
                    <a:solidFill>
                      <a:schemeClr val="tx1"/>
                    </a:solidFill>
                    <a:hlinkClick r:id="rId4">
                      <a:extLst>
                        <a:ext uri="{A12FA001-AC4F-418D-AE19-62706E023703}">
                          <ahyp:hlinkClr xmlns:ahyp="http://schemas.microsoft.com/office/drawing/2018/hyperlinkcolor" val="tx"/>
                        </a:ext>
                      </a:extLst>
                    </a:hlinkClick>
                  </a:rPr>
                  <a:t>https://www.bloomberg.com/news/articles/2019-05-15/big-data-skills-earn-high-pay-for-today-s-college-graduates</a:t>
                </a:r>
                <a:endParaRPr lang="en-GB" sz="1100" dirty="0">
                  <a:solidFill>
                    <a:schemeClr val="tx1"/>
                  </a:solidFill>
                </a:endParaRPr>
              </a:p>
              <a:p>
                <a:pPr marL="228600" indent="-228600">
                  <a:buFont typeface="+mj-lt"/>
                  <a:buAutoNum type="arabicPeriod"/>
                </a:pPr>
                <a:r>
                  <a:rPr lang="en-GB" sz="1100" dirty="0">
                    <a:solidFill>
                      <a:schemeClr val="tx1"/>
                    </a:solidFill>
                    <a:hlinkClick r:id="rId5">
                      <a:extLst>
                        <a:ext uri="{A12FA001-AC4F-418D-AE19-62706E023703}">
                          <ahyp:hlinkClr xmlns:ahyp="http://schemas.microsoft.com/office/drawing/2018/hyperlinkcolor" val="tx"/>
                        </a:ext>
                      </a:extLst>
                    </a:hlinkClick>
                  </a:rPr>
                  <a:t>https://www.forbes.com/sites/louiscolumbus/2019/01/23/data-scientist-leads-50-best-jobs-in-america-for-2019-according-to-glassdoor/#272fb8e07474</a:t>
                </a:r>
                <a:endParaRPr lang="en-GB" sz="1100" dirty="0">
                  <a:solidFill>
                    <a:schemeClr val="tx1"/>
                  </a:solidFill>
                </a:endParaRPr>
              </a:p>
              <a:p>
                <a:pPr marL="228600" indent="-228600">
                  <a:buFont typeface="+mj-lt"/>
                  <a:buAutoNum type="arabicPeriod"/>
                </a:pPr>
                <a:r>
                  <a:rPr lang="en-GB" sz="1100" dirty="0">
                    <a:solidFill>
                      <a:schemeClr val="tx1"/>
                    </a:solidFill>
                    <a:hlinkClick r:id="rId6">
                      <a:extLst>
                        <a:ext uri="{A12FA001-AC4F-418D-AE19-62706E023703}">
                          <ahyp:hlinkClr xmlns:ahyp="http://schemas.microsoft.com/office/drawing/2018/hyperlinkcolor" val="tx"/>
                        </a:ext>
                      </a:extLst>
                    </a:hlinkClick>
                  </a:rPr>
                  <a:t>https://www.forbes.com/sites/forbestechcouncil/2019/10/14/the-birth-of-the-data-science-generation/#496f3d195845</a:t>
                </a:r>
                <a:endParaRPr lang="en-GB" sz="1100" dirty="0">
                  <a:solidFill>
                    <a:schemeClr val="tx1"/>
                  </a:solidFill>
                </a:endParaRPr>
              </a:p>
            </p:txBody>
          </p:sp>
        </mc:Choice>
        <mc:Fallback xmlns="">
          <p:sp>
            <p:nvSpPr>
              <p:cNvPr id="3" name="Notes Placeholder 2"/>
              <p:cNvSpPr>
                <a:spLocks noGrp="1"/>
              </p:cNvSpPr>
              <p:nvPr>
                <p:ph type="body" idx="1"/>
              </p:nvPr>
            </p:nvSpPr>
            <p:spPr>
              <a:xfrm>
                <a:off x="169172" y="2717968"/>
                <a:ext cx="4681330" cy="1015663"/>
              </a:xfrm>
            </p:spPr>
            <p:txBody>
              <a:bodyPr/>
              <a:lstStyle/>
              <a:p>
                <a:r>
                  <a:rPr lang="en-GB" sz="1100" dirty="0">
                    <a:solidFill>
                      <a:schemeClr val="tx1"/>
                    </a:solidFill>
                  </a:rPr>
                  <a:t>Because</a:t>
                </a:r>
                <a:r>
                  <a:rPr lang="en-GB" sz="1100" baseline="0" dirty="0">
                    <a:solidFill>
                      <a:schemeClr val="tx1"/>
                    </a:solidFill>
                  </a:rPr>
                  <a:t> of real-world needs, d</a:t>
                </a:r>
                <a:r>
                  <a:rPr lang="en-GB" sz="1100" dirty="0">
                    <a:solidFill>
                      <a:schemeClr val="tx1"/>
                    </a:solidFill>
                  </a:rPr>
                  <a:t>ata science has become something of a buzz word in recent years. Companies all over the world are frantically hiring data scientists, and the </a:t>
                </a:r>
                <a:r>
                  <a:rPr lang="en-GB" sz="1100" b="1" dirty="0">
                    <a:solidFill>
                      <a:schemeClr val="tx1"/>
                    </a:solidFill>
                  </a:rPr>
                  <a:t>media</a:t>
                </a:r>
                <a:r>
                  <a:rPr lang="en-GB" sz="1100" dirty="0">
                    <a:solidFill>
                      <a:schemeClr val="tx1"/>
                    </a:solidFill>
                  </a:rPr>
                  <a:t> is regularly reporting that “Data Scientist” is the hottest (and one of the best paid) jobs around. For these reasons lots of people want to become data scientists. To meet the demand, data science courses have cropped up all-over web, with the aim of upskilling as many people as possible. Universities too are offering full-time bachelors and masters level data science courses – you’re on a similar course right now! But does this hype hold up under scrutiny? </a:t>
                </a:r>
                <a:r>
                  <a:rPr lang="en-GB" sz="1100" b="1" dirty="0">
                    <a:solidFill>
                      <a:schemeClr val="tx1"/>
                    </a:solidFill>
                  </a:rPr>
                  <a:t>Here </a:t>
                </a:r>
                <a:r>
                  <a:rPr lang="en-GB" sz="1100" b="0" dirty="0">
                    <a:solidFill>
                      <a:schemeClr val="tx1"/>
                    </a:solidFill>
                  </a:rPr>
                  <a:t>we see</a:t>
                </a:r>
                <a:r>
                  <a:rPr lang="en-GB" sz="1100" b="1" dirty="0">
                    <a:solidFill>
                      <a:schemeClr val="tx1"/>
                    </a:solidFill>
                  </a:rPr>
                  <a:t> </a:t>
                </a:r>
                <a:r>
                  <a:rPr lang="en-GB" sz="1100" dirty="0">
                    <a:solidFill>
                      <a:schemeClr val="tx1"/>
                    </a:solidFill>
                  </a:rPr>
                  <a:t>a plot produced by </a:t>
                </a:r>
                <a:r>
                  <a:rPr lang="en-GB" sz="1100" dirty="0" err="1">
                    <a:solidFill>
                      <a:schemeClr val="tx1"/>
                    </a:solidFill>
                  </a:rPr>
                  <a:t>ITJobsWatch</a:t>
                </a:r>
                <a:r>
                  <a:rPr lang="en-GB" sz="1100" dirty="0">
                    <a:solidFill>
                      <a:schemeClr val="tx1"/>
                    </a:solidFill>
                  </a:rPr>
                  <a:t> (</a:t>
                </a:r>
                <a:r>
                  <a:rPr lang="en-GB" sz="1100" dirty="0">
                    <a:solidFill>
                      <a:schemeClr val="tx1"/>
                    </a:solidFill>
                    <a:hlinkClick r:id="rId7">
                      <a:extLst>
                        <a:ext uri="{A12FA001-AC4F-418D-AE19-62706E023703}">
                          <ahyp:hlinkClr xmlns:ahyp="http://schemas.microsoft.com/office/drawing/2018/hyperlinkcolor" val="tx"/>
                        </a:ext>
                      </a:extLst>
                    </a:hlinkClick>
                  </a:rPr>
                  <a:t>https://www.itjobswatch.co.uk/jobs/uk/data%20scientist.do</a:t>
                </a:r>
                <a:r>
                  <a:rPr lang="en-GB" sz="1100" dirty="0">
                    <a:solidFill>
                      <a:schemeClr val="tx1"/>
                    </a:solidFill>
                  </a:rPr>
                  <a:t>), an organisation that researches the IT job market. This plot has time listed</a:t>
                </a:r>
                <a:r>
                  <a:rPr lang="en-GB" sz="1100" baseline="0" dirty="0">
                    <a:solidFill>
                      <a:schemeClr val="tx1"/>
                    </a:solidFill>
                  </a:rPr>
                  <a:t> </a:t>
                </a:r>
                <a:r>
                  <a:rPr lang="en-GB" sz="1100" dirty="0">
                    <a:solidFill>
                      <a:schemeClr val="tx1"/>
                    </a:solidFill>
                  </a:rPr>
                  <a:t>on the </a:t>
                </a:r>
                <a:r>
                  <a:rPr lang="en-GB" sz="1100" i="0" dirty="0">
                    <a:solidFill>
                      <a:schemeClr val="tx1"/>
                    </a:solidFill>
                    <a:latin typeface="Cambria Math" panose="02040503050406030204" pitchFamily="18" charset="0"/>
                  </a:rPr>
                  <a:t>𝑥</a:t>
                </a:r>
                <a:r>
                  <a:rPr lang="en-GB" sz="1100" dirty="0">
                    <a:solidFill>
                      <a:schemeClr val="tx1"/>
                    </a:solidFill>
                  </a:rPr>
                  <a:t>-axis and pay listed on the </a:t>
                </a:r>
                <a:r>
                  <a:rPr lang="en-GB" sz="1100" i="0" dirty="0">
                    <a:solidFill>
                      <a:schemeClr val="tx1"/>
                    </a:solidFill>
                    <a:latin typeface="Cambria Math" panose="02040503050406030204" pitchFamily="18" charset="0"/>
                  </a:rPr>
                  <a:t>𝑦</a:t>
                </a:r>
                <a:r>
                  <a:rPr lang="en-GB" sz="1100" dirty="0">
                    <a:solidFill>
                      <a:schemeClr val="tx1"/>
                    </a:solidFill>
                  </a:rPr>
                  <a:t>-axis in pounds (£). It shows the salary range for data scientist</a:t>
                </a:r>
                <a:r>
                  <a:rPr lang="en-GB" sz="1100" baseline="0" dirty="0">
                    <a:solidFill>
                      <a:schemeClr val="tx1"/>
                    </a:solidFill>
                  </a:rPr>
                  <a:t> roles</a:t>
                </a:r>
                <a:r>
                  <a:rPr lang="en-GB" sz="1100" dirty="0">
                    <a:solidFill>
                      <a:schemeClr val="tx1"/>
                    </a:solidFill>
                  </a:rPr>
                  <a:t> over time. We can see that the median salary, shown</a:t>
                </a:r>
                <a:r>
                  <a:rPr lang="en-GB" sz="1100" baseline="0" dirty="0">
                    <a:solidFill>
                      <a:schemeClr val="tx1"/>
                    </a:solidFill>
                  </a:rPr>
                  <a:t> via the yellow line,</a:t>
                </a:r>
                <a:r>
                  <a:rPr lang="en-GB" sz="1100" dirty="0">
                    <a:solidFill>
                      <a:schemeClr val="tx1"/>
                    </a:solidFill>
                  </a:rPr>
                  <a:t> is high. This provides</a:t>
                </a:r>
                <a:r>
                  <a:rPr lang="en-GB" sz="1100" baseline="0" dirty="0">
                    <a:solidFill>
                      <a:schemeClr val="tx1"/>
                    </a:solidFill>
                  </a:rPr>
                  <a:t> </a:t>
                </a:r>
                <a:r>
                  <a:rPr lang="en-GB" sz="1100" dirty="0">
                    <a:solidFill>
                      <a:schemeClr val="tx1"/>
                    </a:solidFill>
                  </a:rPr>
                  <a:t>some evidence supporting the view that data science jobs are well paid. </a:t>
                </a:r>
              </a:p>
              <a:p>
                <a:endParaRPr lang="en-GB" sz="1100" dirty="0">
                  <a:solidFill>
                    <a:schemeClr val="tx1"/>
                  </a:solidFill>
                </a:endParaRPr>
              </a:p>
              <a:p>
                <a:pPr marL="228600" indent="-228600">
                  <a:buFont typeface="+mj-lt"/>
                  <a:buAutoNum type="arabicPeriod"/>
                </a:pPr>
                <a:r>
                  <a:rPr lang="en-GB" sz="1100" dirty="0">
                    <a:solidFill>
                      <a:schemeClr val="tx1"/>
                    </a:solidFill>
                    <a:hlinkClick r:id="rId8">
                      <a:extLst>
                        <a:ext uri="{A12FA001-AC4F-418D-AE19-62706E023703}">
                          <ahyp:hlinkClr xmlns:ahyp="http://schemas.microsoft.com/office/drawing/2018/hyperlinkcolor" val="tx"/>
                        </a:ext>
                      </a:extLst>
                    </a:hlinkClick>
                  </a:rPr>
                  <a:t>https://www.bloomberg.com/news/articles/2019-05-15/big-data-skills-earn-high-pay-for-today-s-college-graduates</a:t>
                </a:r>
                <a:endParaRPr lang="en-GB" sz="1100" dirty="0">
                  <a:solidFill>
                    <a:schemeClr val="tx1"/>
                  </a:solidFill>
                </a:endParaRPr>
              </a:p>
              <a:p>
                <a:pPr marL="228600" indent="-228600">
                  <a:buFont typeface="+mj-lt"/>
                  <a:buAutoNum type="arabicPeriod"/>
                </a:pPr>
                <a:r>
                  <a:rPr lang="en-GB" sz="1100" dirty="0">
                    <a:solidFill>
                      <a:schemeClr val="tx1"/>
                    </a:solidFill>
                    <a:hlinkClick r:id="rId9">
                      <a:extLst>
                        <a:ext uri="{A12FA001-AC4F-418D-AE19-62706E023703}">
                          <ahyp:hlinkClr xmlns:ahyp="http://schemas.microsoft.com/office/drawing/2018/hyperlinkcolor" val="tx"/>
                        </a:ext>
                      </a:extLst>
                    </a:hlinkClick>
                  </a:rPr>
                  <a:t>https://www.forbes.com/sites/louiscolumbus/2019/01/23/data-scientist-leads-50-best-jobs-in-america-for-2019-according-to-glassdoor/#272fb8e07474</a:t>
                </a:r>
                <a:endParaRPr lang="en-GB" sz="1100" dirty="0">
                  <a:solidFill>
                    <a:schemeClr val="tx1"/>
                  </a:solidFill>
                </a:endParaRPr>
              </a:p>
              <a:p>
                <a:pPr marL="228600" indent="-228600">
                  <a:buFont typeface="+mj-lt"/>
                  <a:buAutoNum type="arabicPeriod"/>
                </a:pPr>
                <a:r>
                  <a:rPr lang="en-GB" sz="1100" dirty="0">
                    <a:solidFill>
                      <a:schemeClr val="tx1"/>
                    </a:solidFill>
                    <a:hlinkClick r:id="rId10">
                      <a:extLst>
                        <a:ext uri="{A12FA001-AC4F-418D-AE19-62706E023703}">
                          <ahyp:hlinkClr xmlns:ahyp="http://schemas.microsoft.com/office/drawing/2018/hyperlinkcolor" val="tx"/>
                        </a:ext>
                      </a:extLst>
                    </a:hlinkClick>
                  </a:rPr>
                  <a:t>https://www.forbes.com/sites/forbestechcouncil/2019/10/14/the-birth-of-the-data-science-generation/#496f3d195845</a:t>
                </a:r>
                <a:endParaRPr lang="en-GB" sz="1100" dirty="0">
                  <a:solidFill>
                    <a:schemeClr val="tx1"/>
                  </a:solidFill>
                </a:endParaRPr>
              </a:p>
            </p:txBody>
          </p:sp>
        </mc:Fallback>
      </mc:AlternateContent>
    </p:spTree>
    <p:extLst>
      <p:ext uri="{BB962C8B-B14F-4D97-AF65-F5344CB8AC3E}">
        <p14:creationId xmlns:p14="http://schemas.microsoft.com/office/powerpoint/2010/main" val="1201312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a:xfrm>
                <a:off x="198783" y="2870200"/>
                <a:ext cx="4681330" cy="1226593"/>
              </a:xfrm>
            </p:spPr>
            <p:txBody>
              <a:bodyPr/>
              <a:lstStyle/>
              <a:p>
                <a:r>
                  <a:rPr lang="en-GB" sz="1100" b="0" dirty="0">
                    <a:solidFill>
                      <a:schemeClr val="tx1"/>
                    </a:solidFill>
                  </a:rPr>
                  <a:t>Here</a:t>
                </a:r>
                <a:r>
                  <a:rPr lang="en-GB" sz="1100" b="1" dirty="0">
                    <a:solidFill>
                      <a:schemeClr val="tx1"/>
                    </a:solidFill>
                  </a:rPr>
                  <a:t> </a:t>
                </a:r>
                <a:r>
                  <a:rPr lang="en-GB" sz="1100" b="0" dirty="0">
                    <a:solidFill>
                      <a:schemeClr val="tx1"/>
                    </a:solidFill>
                  </a:rPr>
                  <a:t>is</a:t>
                </a:r>
                <a:r>
                  <a:rPr lang="en-GB" sz="1100" b="1" dirty="0">
                    <a:solidFill>
                      <a:schemeClr val="tx1"/>
                    </a:solidFill>
                  </a:rPr>
                  <a:t> </a:t>
                </a:r>
                <a:r>
                  <a:rPr lang="en-GB" sz="1100" dirty="0">
                    <a:solidFill>
                      <a:schemeClr val="tx1"/>
                    </a:solidFill>
                  </a:rPr>
                  <a:t>a further plot produced by </a:t>
                </a:r>
                <a:r>
                  <a:rPr lang="en-GB" sz="1100" dirty="0" err="1">
                    <a:solidFill>
                      <a:schemeClr val="tx1"/>
                    </a:solidFill>
                  </a:rPr>
                  <a:t>ITJobsWatch</a:t>
                </a:r>
                <a:r>
                  <a:rPr lang="en-GB" sz="1100" dirty="0">
                    <a:solidFill>
                      <a:schemeClr val="tx1"/>
                    </a:solidFill>
                  </a:rPr>
                  <a:t> (</a:t>
                </a:r>
                <a:r>
                  <a:rPr lang="en-GB" sz="1100" dirty="0">
                    <a:solidFill>
                      <a:schemeClr val="tx1"/>
                    </a:solidFill>
                    <a:hlinkClick r:id="rId3">
                      <a:extLst>
                        <a:ext uri="{A12FA001-AC4F-418D-AE19-62706E023703}">
                          <ahyp:hlinkClr xmlns:ahyp="http://schemas.microsoft.com/office/drawing/2018/hyperlinkcolor" val="tx"/>
                        </a:ext>
                      </a:extLst>
                    </a:hlinkClick>
                  </a:rPr>
                  <a:t>https://www.itjobswatch.co.uk/jobs/uk/data%20scientist.do</a:t>
                </a:r>
                <a:r>
                  <a:rPr lang="en-GB" sz="1100" dirty="0">
                    <a:solidFill>
                      <a:schemeClr val="tx1"/>
                    </a:solidFill>
                  </a:rPr>
                  <a:t>). This plot has time listed</a:t>
                </a:r>
                <a:r>
                  <a:rPr lang="en-GB" sz="1100" baseline="0" dirty="0">
                    <a:solidFill>
                      <a:schemeClr val="tx1"/>
                    </a:solidFill>
                  </a:rPr>
                  <a:t> </a:t>
                </a:r>
                <a:r>
                  <a:rPr lang="en-GB" sz="1100" dirty="0">
                    <a:solidFill>
                      <a:schemeClr val="tx1"/>
                    </a:solidFill>
                  </a:rPr>
                  <a:t>on the </a:t>
                </a:r>
                <a14:m>
                  <m:oMath xmlns:m="http://schemas.openxmlformats.org/officeDocument/2006/math">
                    <m:r>
                      <a:rPr lang="en-GB" sz="1100" i="1" dirty="0" smtClean="0">
                        <a:solidFill>
                          <a:schemeClr val="tx1"/>
                        </a:solidFill>
                        <a:latin typeface="Cambria Math" panose="02040503050406030204" pitchFamily="18" charset="0"/>
                      </a:rPr>
                      <m:t>𝑥</m:t>
                    </m:r>
                  </m:oMath>
                </a14:m>
                <a:r>
                  <a:rPr lang="en-GB" sz="1100" dirty="0">
                    <a:solidFill>
                      <a:schemeClr val="tx1"/>
                    </a:solidFill>
                  </a:rPr>
                  <a:t>-axis. While the </a:t>
                </a:r>
                <a14:m>
                  <m:oMath xmlns:m="http://schemas.openxmlformats.org/officeDocument/2006/math">
                    <m:r>
                      <a:rPr lang="en-GB" sz="1100" i="1" dirty="0" smtClean="0">
                        <a:solidFill>
                          <a:schemeClr val="tx1"/>
                        </a:solidFill>
                        <a:latin typeface="Cambria Math" panose="02040503050406030204" pitchFamily="18" charset="0"/>
                      </a:rPr>
                      <m:t>𝑦</m:t>
                    </m:r>
                  </m:oMath>
                </a14:m>
                <a:r>
                  <a:rPr lang="en-GB" sz="1100" dirty="0">
                    <a:solidFill>
                      <a:schemeClr val="tx1"/>
                    </a:solidFill>
                  </a:rPr>
                  <a:t>-axis describes</a:t>
                </a:r>
                <a:r>
                  <a:rPr lang="en-GB" sz="1100" baseline="0" dirty="0">
                    <a:solidFill>
                      <a:schemeClr val="tx1"/>
                    </a:solidFill>
                  </a:rPr>
                  <a:t> </a:t>
                </a:r>
                <a:r>
                  <a:rPr lang="en-GB" sz="1100" dirty="0">
                    <a:solidFill>
                      <a:schemeClr val="tx1"/>
                    </a:solidFill>
                  </a:rPr>
                  <a:t>the proportion of </a:t>
                </a:r>
                <a:r>
                  <a:rPr lang="en-GB" sz="1100" baseline="0" dirty="0">
                    <a:solidFill>
                      <a:schemeClr val="tx1"/>
                    </a:solidFill>
                  </a:rPr>
                  <a:t>IT jobs (in percent) advertised with the title “Data Scientist”</a:t>
                </a:r>
                <a:r>
                  <a:rPr lang="en-GB" sz="1100" dirty="0">
                    <a:solidFill>
                      <a:schemeClr val="tx1"/>
                    </a:solidFill>
                  </a:rPr>
                  <a:t>. The plot appears to show that an increasing proportion of advertised jobs are “Data Scientist” roles. This provides evidence</a:t>
                </a:r>
                <a:r>
                  <a:rPr lang="en-GB" sz="1100" baseline="0" dirty="0">
                    <a:solidFill>
                      <a:schemeClr val="tx1"/>
                    </a:solidFill>
                  </a:rPr>
                  <a:t> for my earlier claim that employers are increasingly hiring data scientists in industry.  Thus, there appears to be some merit to the hype. Yet you may have some </a:t>
                </a:r>
                <a:r>
                  <a:rPr lang="en-GB" sz="1100" b="1" baseline="0" dirty="0">
                    <a:solidFill>
                      <a:schemeClr val="tx1"/>
                    </a:solidFill>
                  </a:rPr>
                  <a:t>questions</a:t>
                </a:r>
                <a:r>
                  <a:rPr lang="en-GB" sz="1100" baseline="0" dirty="0">
                    <a:solidFill>
                      <a:schemeClr val="tx1"/>
                    </a:solidFill>
                  </a:rPr>
                  <a:t>:</a:t>
                </a:r>
              </a:p>
              <a:p>
                <a:endParaRPr lang="en-GB" sz="1100" baseline="0" dirty="0">
                  <a:solidFill>
                    <a:schemeClr val="tx1"/>
                  </a:solidFill>
                </a:endParaRPr>
              </a:p>
              <a:p>
                <a:pPr marL="228600" indent="-228600">
                  <a:buAutoNum type="arabicPeriod"/>
                </a:pPr>
                <a:r>
                  <a:rPr lang="en-GB" sz="1100" b="1" baseline="0" dirty="0">
                    <a:solidFill>
                      <a:schemeClr val="tx1"/>
                    </a:solidFill>
                  </a:rPr>
                  <a:t>How</a:t>
                </a:r>
                <a:r>
                  <a:rPr lang="en-GB" sz="1100" baseline="0" dirty="0">
                    <a:solidFill>
                      <a:schemeClr val="tx1"/>
                    </a:solidFill>
                  </a:rPr>
                  <a:t> significant are these trends?</a:t>
                </a:r>
              </a:p>
              <a:p>
                <a:pPr marL="228600" indent="-228600">
                  <a:buAutoNum type="arabicPeriod"/>
                </a:pPr>
                <a:r>
                  <a:rPr lang="en-GB" sz="1100" b="1" dirty="0">
                    <a:solidFill>
                      <a:schemeClr val="tx1"/>
                    </a:solidFill>
                  </a:rPr>
                  <a:t>Wha</a:t>
                </a:r>
                <a:r>
                  <a:rPr lang="en-GB" sz="1100" dirty="0">
                    <a:solidFill>
                      <a:schemeClr val="tx1"/>
                    </a:solidFill>
                  </a:rPr>
                  <a:t>t are the data sources, are they trustworthy?</a:t>
                </a:r>
              </a:p>
              <a:p>
                <a:pPr marL="228600" indent="-228600">
                  <a:buAutoNum type="arabicPeriod"/>
                </a:pPr>
                <a:r>
                  <a:rPr lang="en-GB" sz="1100" b="1" dirty="0">
                    <a:solidFill>
                      <a:schemeClr val="tx1"/>
                    </a:solidFill>
                  </a:rPr>
                  <a:t>Is</a:t>
                </a:r>
                <a:r>
                  <a:rPr lang="en-GB" sz="1100" dirty="0">
                    <a:solidFill>
                      <a:schemeClr val="tx1"/>
                    </a:solidFill>
                  </a:rPr>
                  <a:t> the data biased or skewed in some way?</a:t>
                </a:r>
              </a:p>
              <a:p>
                <a:endParaRPr lang="en-GB" sz="1100" dirty="0">
                  <a:solidFill>
                    <a:schemeClr val="tx1"/>
                  </a:solidFill>
                </a:endParaRPr>
              </a:p>
              <a:p>
                <a:r>
                  <a:rPr lang="en-GB" sz="1100" b="1" dirty="0">
                    <a:solidFill>
                      <a:schemeClr val="tx1"/>
                    </a:solidFill>
                  </a:rPr>
                  <a:t>These</a:t>
                </a:r>
                <a:r>
                  <a:rPr lang="en-GB" sz="1100" dirty="0">
                    <a:solidFill>
                      <a:schemeClr val="tx1"/>
                    </a:solidFill>
                  </a:rPr>
                  <a:t> questions can be answered via application of the tools of data science. As data scientists we must accept the possibility that claims/predictions may hold true. Perhaps “Data Scientist” is the best paid job in IT right now, and perhaps employers are clamouring to hire data scientists. We must remain objective and maintain a healthy scepticism, until we can prove or disprove such claims in a principled and reproducible way. However, with that said, I humbly suggest that the popularity of data science isn’t just down to hype. There is a significant demand for professionals with data science skills capable of answering complex real-world data questions.</a:t>
                </a:r>
              </a:p>
            </p:txBody>
          </p:sp>
        </mc:Choice>
        <mc:Fallback xmlns="">
          <p:sp>
            <p:nvSpPr>
              <p:cNvPr id="3" name="Notes Placeholder 2"/>
              <p:cNvSpPr>
                <a:spLocks noGrp="1"/>
              </p:cNvSpPr>
              <p:nvPr>
                <p:ph type="body" idx="1"/>
              </p:nvPr>
            </p:nvSpPr>
            <p:spPr>
              <a:xfrm>
                <a:off x="198783" y="2870200"/>
                <a:ext cx="4681330" cy="1226593"/>
              </a:xfrm>
            </p:spPr>
            <p:txBody>
              <a:bodyPr/>
              <a:lstStyle/>
              <a:p>
                <a:r>
                  <a:rPr lang="en-GB" sz="1100" b="0" dirty="0">
                    <a:solidFill>
                      <a:schemeClr val="tx1"/>
                    </a:solidFill>
                  </a:rPr>
                  <a:t>Here</a:t>
                </a:r>
                <a:r>
                  <a:rPr lang="en-GB" sz="1100" b="1" dirty="0">
                    <a:solidFill>
                      <a:schemeClr val="tx1"/>
                    </a:solidFill>
                  </a:rPr>
                  <a:t> </a:t>
                </a:r>
                <a:r>
                  <a:rPr lang="en-GB" sz="1100" b="0" dirty="0">
                    <a:solidFill>
                      <a:schemeClr val="tx1"/>
                    </a:solidFill>
                  </a:rPr>
                  <a:t>is</a:t>
                </a:r>
                <a:r>
                  <a:rPr lang="en-GB" sz="1100" b="1" dirty="0">
                    <a:solidFill>
                      <a:schemeClr val="tx1"/>
                    </a:solidFill>
                  </a:rPr>
                  <a:t> </a:t>
                </a:r>
                <a:r>
                  <a:rPr lang="en-GB" sz="1100" dirty="0">
                    <a:solidFill>
                      <a:schemeClr val="tx1"/>
                    </a:solidFill>
                  </a:rPr>
                  <a:t>a further plot produced by </a:t>
                </a:r>
                <a:r>
                  <a:rPr lang="en-GB" sz="1100" dirty="0" err="1">
                    <a:solidFill>
                      <a:schemeClr val="tx1"/>
                    </a:solidFill>
                  </a:rPr>
                  <a:t>ITJobsWatch</a:t>
                </a:r>
                <a:r>
                  <a:rPr lang="en-GB" sz="1100" dirty="0">
                    <a:solidFill>
                      <a:schemeClr val="tx1"/>
                    </a:solidFill>
                  </a:rPr>
                  <a:t> (</a:t>
                </a:r>
                <a:r>
                  <a:rPr lang="en-GB" sz="1100" dirty="0">
                    <a:solidFill>
                      <a:schemeClr val="tx1"/>
                    </a:solidFill>
                    <a:hlinkClick r:id="rId4">
                      <a:extLst>
                        <a:ext uri="{A12FA001-AC4F-418D-AE19-62706E023703}">
                          <ahyp:hlinkClr xmlns:ahyp="http://schemas.microsoft.com/office/drawing/2018/hyperlinkcolor" val="tx"/>
                        </a:ext>
                      </a:extLst>
                    </a:hlinkClick>
                  </a:rPr>
                  <a:t>https://www.itjobswatch.co.uk/jobs/uk/data%20scientist.do</a:t>
                </a:r>
                <a:r>
                  <a:rPr lang="en-GB" sz="1100" dirty="0">
                    <a:solidFill>
                      <a:schemeClr val="tx1"/>
                    </a:solidFill>
                  </a:rPr>
                  <a:t>). This plot has time listed</a:t>
                </a:r>
                <a:r>
                  <a:rPr lang="en-GB" sz="1100" baseline="0" dirty="0">
                    <a:solidFill>
                      <a:schemeClr val="tx1"/>
                    </a:solidFill>
                  </a:rPr>
                  <a:t> </a:t>
                </a:r>
                <a:r>
                  <a:rPr lang="en-GB" sz="1100" dirty="0">
                    <a:solidFill>
                      <a:schemeClr val="tx1"/>
                    </a:solidFill>
                  </a:rPr>
                  <a:t>on the </a:t>
                </a:r>
                <a:r>
                  <a:rPr lang="en-GB" sz="1100" i="0" dirty="0">
                    <a:solidFill>
                      <a:schemeClr val="tx1"/>
                    </a:solidFill>
                    <a:latin typeface="Cambria Math" panose="02040503050406030204" pitchFamily="18" charset="0"/>
                  </a:rPr>
                  <a:t>𝑥</a:t>
                </a:r>
                <a:r>
                  <a:rPr lang="en-GB" sz="1100" dirty="0">
                    <a:solidFill>
                      <a:schemeClr val="tx1"/>
                    </a:solidFill>
                  </a:rPr>
                  <a:t>-axis. While the </a:t>
                </a:r>
                <a:r>
                  <a:rPr lang="en-GB" sz="1100" i="0" dirty="0">
                    <a:solidFill>
                      <a:schemeClr val="tx1"/>
                    </a:solidFill>
                    <a:latin typeface="Cambria Math" panose="02040503050406030204" pitchFamily="18" charset="0"/>
                  </a:rPr>
                  <a:t>𝑦</a:t>
                </a:r>
                <a:r>
                  <a:rPr lang="en-GB" sz="1100" dirty="0">
                    <a:solidFill>
                      <a:schemeClr val="tx1"/>
                    </a:solidFill>
                  </a:rPr>
                  <a:t>-axis describes</a:t>
                </a:r>
                <a:r>
                  <a:rPr lang="en-GB" sz="1100" baseline="0" dirty="0">
                    <a:solidFill>
                      <a:schemeClr val="tx1"/>
                    </a:solidFill>
                  </a:rPr>
                  <a:t> </a:t>
                </a:r>
                <a:r>
                  <a:rPr lang="en-GB" sz="1100" dirty="0">
                    <a:solidFill>
                      <a:schemeClr val="tx1"/>
                    </a:solidFill>
                  </a:rPr>
                  <a:t>the proportion of </a:t>
                </a:r>
                <a:r>
                  <a:rPr lang="en-GB" sz="1100" baseline="0" dirty="0">
                    <a:solidFill>
                      <a:schemeClr val="tx1"/>
                    </a:solidFill>
                  </a:rPr>
                  <a:t>IT jobs (in percent) advertised with the title “Data Scientist”</a:t>
                </a:r>
                <a:r>
                  <a:rPr lang="en-GB" sz="1100" dirty="0">
                    <a:solidFill>
                      <a:schemeClr val="tx1"/>
                    </a:solidFill>
                  </a:rPr>
                  <a:t>. The plot appears to show that an increasing proportion of advertised jobs are “Data Scientist” roles. This provides evidence</a:t>
                </a:r>
                <a:r>
                  <a:rPr lang="en-GB" sz="1100" baseline="0" dirty="0">
                    <a:solidFill>
                      <a:schemeClr val="tx1"/>
                    </a:solidFill>
                  </a:rPr>
                  <a:t> for my earlier claim that employers are increasingly hiring data scientists in industry.  Thus, there appears to be some merit to the hype. Yet you may have some </a:t>
                </a:r>
                <a:r>
                  <a:rPr lang="en-GB" sz="1100" b="1" baseline="0" dirty="0">
                    <a:solidFill>
                      <a:schemeClr val="tx1"/>
                    </a:solidFill>
                  </a:rPr>
                  <a:t>questions</a:t>
                </a:r>
                <a:r>
                  <a:rPr lang="en-GB" sz="1100" baseline="0" dirty="0">
                    <a:solidFill>
                      <a:schemeClr val="tx1"/>
                    </a:solidFill>
                  </a:rPr>
                  <a:t>:</a:t>
                </a:r>
              </a:p>
              <a:p>
                <a:endParaRPr lang="en-GB" sz="1100" baseline="0" dirty="0">
                  <a:solidFill>
                    <a:schemeClr val="tx1"/>
                  </a:solidFill>
                </a:endParaRPr>
              </a:p>
              <a:p>
                <a:pPr marL="228600" indent="-228600">
                  <a:buAutoNum type="arabicPeriod"/>
                </a:pPr>
                <a:r>
                  <a:rPr lang="en-GB" sz="1100" b="1" baseline="0" dirty="0">
                    <a:solidFill>
                      <a:schemeClr val="tx1"/>
                    </a:solidFill>
                  </a:rPr>
                  <a:t>How</a:t>
                </a:r>
                <a:r>
                  <a:rPr lang="en-GB" sz="1100" baseline="0" dirty="0">
                    <a:solidFill>
                      <a:schemeClr val="tx1"/>
                    </a:solidFill>
                  </a:rPr>
                  <a:t> significant are these trends?</a:t>
                </a:r>
              </a:p>
              <a:p>
                <a:pPr marL="228600" indent="-228600">
                  <a:buAutoNum type="arabicPeriod"/>
                </a:pPr>
                <a:r>
                  <a:rPr lang="en-GB" sz="1100" b="1" dirty="0">
                    <a:solidFill>
                      <a:schemeClr val="tx1"/>
                    </a:solidFill>
                  </a:rPr>
                  <a:t>Wha</a:t>
                </a:r>
                <a:r>
                  <a:rPr lang="en-GB" sz="1100" dirty="0">
                    <a:solidFill>
                      <a:schemeClr val="tx1"/>
                    </a:solidFill>
                  </a:rPr>
                  <a:t>t are the data sources, are they trustworthy?</a:t>
                </a:r>
              </a:p>
              <a:p>
                <a:pPr marL="228600" indent="-228600">
                  <a:buAutoNum type="arabicPeriod"/>
                </a:pPr>
                <a:r>
                  <a:rPr lang="en-GB" sz="1100" b="1" dirty="0">
                    <a:solidFill>
                      <a:schemeClr val="tx1"/>
                    </a:solidFill>
                  </a:rPr>
                  <a:t>Is</a:t>
                </a:r>
                <a:r>
                  <a:rPr lang="en-GB" sz="1100" dirty="0">
                    <a:solidFill>
                      <a:schemeClr val="tx1"/>
                    </a:solidFill>
                  </a:rPr>
                  <a:t> the data biased or skewed in some way?</a:t>
                </a:r>
              </a:p>
              <a:p>
                <a:endParaRPr lang="en-GB" sz="1100" dirty="0">
                  <a:solidFill>
                    <a:schemeClr val="tx1"/>
                  </a:solidFill>
                </a:endParaRPr>
              </a:p>
              <a:p>
                <a:r>
                  <a:rPr lang="en-GB" sz="1100" b="1" dirty="0">
                    <a:solidFill>
                      <a:schemeClr val="tx1"/>
                    </a:solidFill>
                  </a:rPr>
                  <a:t>These</a:t>
                </a:r>
                <a:r>
                  <a:rPr lang="en-GB" sz="1100" dirty="0">
                    <a:solidFill>
                      <a:schemeClr val="tx1"/>
                    </a:solidFill>
                  </a:rPr>
                  <a:t> questions can be answered via application of the tools of data science. As data scientists we must accept the possibility that claims/predictions may hold true. Perhaps “Data Scientist” is the best paid job in IT right now, and perhaps employers are clamouring to hire data scientists. We must remain objective and maintain a healthy scepticism, until we can prove or disprove such claims in a principled and reproducible way. However, with that said, I humbly suggest that the popularity of data science isn’t just down to hype. There is a significant demand for professionals with data science skills capable of answering complex real-world data questions.</a:t>
                </a:r>
              </a:p>
            </p:txBody>
          </p:sp>
        </mc:Fallback>
      </mc:AlternateContent>
    </p:spTree>
    <p:extLst>
      <p:ext uri="{BB962C8B-B14F-4D97-AF65-F5344CB8AC3E}">
        <p14:creationId xmlns:p14="http://schemas.microsoft.com/office/powerpoint/2010/main" val="1544688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r>
              <a:rPr lang="en-GB" sz="1100" b="1" kern="1200" dirty="0">
                <a:solidFill>
                  <a:schemeClr val="tx1"/>
                </a:solidFill>
                <a:effectLst/>
                <a:latin typeface="+mn-lt"/>
                <a:ea typeface="+mn-ea"/>
                <a:cs typeface="+mn-cs"/>
              </a:rPr>
              <a:t>What</a:t>
            </a:r>
            <a:r>
              <a:rPr lang="en-GB" sz="1100" kern="1200" dirty="0">
                <a:solidFill>
                  <a:schemeClr val="tx1"/>
                </a:solidFill>
                <a:effectLst/>
                <a:latin typeface="+mn-lt"/>
                <a:ea typeface="+mn-ea"/>
                <a:cs typeface="+mn-cs"/>
              </a:rPr>
              <a:t> key attributes does a typical data scientist have? These can be hard to define as they can vary from business to business, so we keep things high-level. Data scientists are typically,</a:t>
            </a:r>
          </a:p>
          <a:p>
            <a:endParaRPr lang="en-GB"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100" b="1" kern="1200" dirty="0">
                <a:solidFill>
                  <a:schemeClr val="tx1"/>
                </a:solidFill>
                <a:effectLst/>
                <a:latin typeface="+mn-lt"/>
                <a:ea typeface="+mn-ea"/>
                <a:cs typeface="+mn-cs"/>
              </a:rPr>
              <a:t>Competent</a:t>
            </a:r>
            <a:r>
              <a:rPr lang="en-GB" sz="1100" kern="1200" dirty="0">
                <a:solidFill>
                  <a:schemeClr val="tx1"/>
                </a:solidFill>
                <a:effectLst/>
                <a:latin typeface="+mn-lt"/>
                <a:ea typeface="+mn-ea"/>
                <a:cs typeface="+mn-cs"/>
              </a:rPr>
              <a:t> programmers in one or more high-level programming languages (</a:t>
            </a:r>
            <a:r>
              <a:rPr lang="en-GB" sz="1100" b="1" kern="1200" dirty="0">
                <a:solidFill>
                  <a:schemeClr val="tx1"/>
                </a:solidFill>
                <a:effectLst/>
                <a:latin typeface="+mn-lt"/>
                <a:ea typeface="+mn-ea"/>
                <a:cs typeface="+mn-cs"/>
              </a:rPr>
              <a:t>Java</a:t>
            </a:r>
            <a:r>
              <a:rPr lang="en-GB" sz="1100" kern="1200" dirty="0">
                <a:solidFill>
                  <a:schemeClr val="tx1"/>
                </a:solidFill>
                <a:effectLst/>
                <a:latin typeface="+mn-lt"/>
                <a:ea typeface="+mn-ea"/>
                <a:cs typeface="+mn-cs"/>
              </a:rPr>
              <a:t>, </a:t>
            </a:r>
            <a:r>
              <a:rPr lang="en-GB" sz="1100" b="1" kern="1200" dirty="0">
                <a:solidFill>
                  <a:schemeClr val="tx1"/>
                </a:solidFill>
                <a:effectLst/>
                <a:latin typeface="+mn-lt"/>
                <a:ea typeface="+mn-ea"/>
                <a:cs typeface="+mn-cs"/>
              </a:rPr>
              <a:t>Python</a:t>
            </a:r>
            <a:r>
              <a:rPr lang="en-GB" sz="1100" kern="1200" dirty="0">
                <a:solidFill>
                  <a:schemeClr val="tx1"/>
                </a:solidFill>
                <a:effectLst/>
                <a:latin typeface="+mn-lt"/>
                <a:ea typeface="+mn-ea"/>
                <a:cs typeface="+mn-cs"/>
              </a:rPr>
              <a:t>, </a:t>
            </a:r>
            <a:r>
              <a:rPr lang="en-GB" sz="1100" b="1" kern="1200" dirty="0">
                <a:solidFill>
                  <a:schemeClr val="tx1"/>
                </a:solidFill>
                <a:effectLst/>
                <a:latin typeface="+mn-lt"/>
                <a:ea typeface="+mn-ea"/>
                <a:cs typeface="+mn-cs"/>
              </a:rPr>
              <a:t>C++ </a:t>
            </a:r>
            <a:r>
              <a:rPr lang="en-GB" sz="1100" kern="1200" dirty="0">
                <a:solidFill>
                  <a:schemeClr val="tx1"/>
                </a:solidFill>
                <a:effectLst/>
                <a:latin typeface="+mn-lt"/>
                <a:ea typeface="+mn-ea"/>
                <a:cs typeface="+mn-cs"/>
              </a:rPr>
              <a:t>etc).</a:t>
            </a:r>
          </a:p>
          <a:p>
            <a:pPr marL="171450" lvl="0" indent="-171450">
              <a:buFont typeface="Arial" panose="020B0604020202020204" pitchFamily="34" charset="0"/>
              <a:buChar char="•"/>
            </a:pPr>
            <a:r>
              <a:rPr lang="en-GB" sz="1100" b="1" kern="1200" dirty="0">
                <a:solidFill>
                  <a:schemeClr val="tx1"/>
                </a:solidFill>
                <a:effectLst/>
                <a:latin typeface="+mn-lt"/>
                <a:ea typeface="+mn-ea"/>
                <a:cs typeface="+mn-cs"/>
              </a:rPr>
              <a:t>Knowledgeable</a:t>
            </a:r>
            <a:r>
              <a:rPr lang="en-GB" sz="1100" kern="1200" dirty="0">
                <a:solidFill>
                  <a:schemeClr val="tx1"/>
                </a:solidFill>
                <a:effectLst/>
                <a:latin typeface="+mn-lt"/>
                <a:ea typeface="+mn-ea"/>
                <a:cs typeface="+mn-cs"/>
              </a:rPr>
              <a:t> of database systems, with some experience of relational and non-relational databases (</a:t>
            </a:r>
            <a:r>
              <a:rPr lang="en-GB" sz="1100" b="1" kern="1200" dirty="0">
                <a:solidFill>
                  <a:schemeClr val="tx1"/>
                </a:solidFill>
                <a:effectLst/>
                <a:latin typeface="+mn-lt"/>
                <a:ea typeface="+mn-ea"/>
                <a:cs typeface="+mn-cs"/>
              </a:rPr>
              <a:t>MySQL</a:t>
            </a:r>
            <a:r>
              <a:rPr lang="en-GB" sz="1100" kern="1200" dirty="0">
                <a:solidFill>
                  <a:schemeClr val="tx1"/>
                </a:solidFill>
                <a:effectLst/>
                <a:latin typeface="+mn-lt"/>
                <a:ea typeface="+mn-ea"/>
                <a:cs typeface="+mn-cs"/>
              </a:rPr>
              <a:t>, </a:t>
            </a:r>
            <a:r>
              <a:rPr lang="en-GB" sz="1100" b="1" kern="1200" dirty="0">
                <a:solidFill>
                  <a:schemeClr val="tx1"/>
                </a:solidFill>
                <a:effectLst/>
                <a:latin typeface="+mn-lt"/>
                <a:ea typeface="+mn-ea"/>
                <a:cs typeface="+mn-cs"/>
              </a:rPr>
              <a:t>Postgres SQL</a:t>
            </a:r>
            <a:r>
              <a:rPr lang="en-GB" sz="1100" kern="1200" dirty="0">
                <a:solidFill>
                  <a:schemeClr val="tx1"/>
                </a:solidFill>
                <a:effectLst/>
                <a:latin typeface="+mn-lt"/>
                <a:ea typeface="+mn-ea"/>
                <a:cs typeface="+mn-cs"/>
              </a:rPr>
              <a:t>, </a:t>
            </a:r>
            <a:r>
              <a:rPr lang="en-GB" sz="1100" b="1" kern="1200" dirty="0">
                <a:solidFill>
                  <a:schemeClr val="tx1"/>
                </a:solidFill>
                <a:effectLst/>
                <a:latin typeface="+mn-lt"/>
                <a:ea typeface="+mn-ea"/>
                <a:cs typeface="+mn-cs"/>
              </a:rPr>
              <a:t>MongoDB</a:t>
            </a:r>
            <a:r>
              <a:rPr lang="en-GB" sz="1100" kern="1200" dirty="0">
                <a:solidFill>
                  <a:schemeClr val="tx1"/>
                </a:solidFill>
                <a:effectLst/>
                <a:latin typeface="+mn-lt"/>
                <a:ea typeface="+mn-ea"/>
                <a:cs typeface="+mn-cs"/>
              </a:rPr>
              <a:t> etc).</a:t>
            </a:r>
          </a:p>
          <a:p>
            <a:pPr marL="171450" lvl="0" indent="-171450">
              <a:buFont typeface="Arial" panose="020B0604020202020204" pitchFamily="34" charset="0"/>
              <a:buChar char="•"/>
            </a:pPr>
            <a:r>
              <a:rPr lang="en-GB" sz="1100" b="1" kern="1200" dirty="0">
                <a:solidFill>
                  <a:schemeClr val="tx1"/>
                </a:solidFill>
                <a:effectLst/>
                <a:latin typeface="+mn-lt"/>
                <a:ea typeface="+mn-ea"/>
                <a:cs typeface="+mn-cs"/>
              </a:rPr>
              <a:t>Possess</a:t>
            </a:r>
            <a:r>
              <a:rPr lang="en-GB" sz="1100" kern="1200" dirty="0">
                <a:solidFill>
                  <a:schemeClr val="tx1"/>
                </a:solidFill>
                <a:effectLst/>
                <a:latin typeface="+mn-lt"/>
                <a:ea typeface="+mn-ea"/>
                <a:cs typeface="+mn-cs"/>
              </a:rPr>
              <a:t> some statistical background and an understanding of </a:t>
            </a:r>
            <a:r>
              <a:rPr lang="en-GB" sz="1100" b="1" kern="1200" dirty="0">
                <a:solidFill>
                  <a:schemeClr val="tx1"/>
                </a:solidFill>
                <a:effectLst/>
                <a:latin typeface="+mn-lt"/>
                <a:ea typeface="+mn-ea"/>
                <a:cs typeface="+mn-cs"/>
              </a:rPr>
              <a:t>data</a:t>
            </a:r>
            <a:r>
              <a:rPr lang="en-GB" sz="1100" kern="1200" dirty="0">
                <a:solidFill>
                  <a:schemeClr val="tx1"/>
                </a:solidFill>
                <a:effectLst/>
                <a:latin typeface="+mn-lt"/>
                <a:ea typeface="+mn-ea"/>
                <a:cs typeface="+mn-cs"/>
              </a:rPr>
              <a:t> distributions.</a:t>
            </a:r>
          </a:p>
          <a:p>
            <a:pPr marL="171450" lvl="0" indent="-171450">
              <a:buFont typeface="Arial" panose="020B0604020202020204" pitchFamily="34" charset="0"/>
              <a:buChar char="•"/>
            </a:pPr>
            <a:r>
              <a:rPr lang="en-GB" sz="1100" b="1" kern="1200" dirty="0">
                <a:solidFill>
                  <a:schemeClr val="tx1"/>
                </a:solidFill>
                <a:effectLst/>
                <a:latin typeface="+mn-lt"/>
                <a:ea typeface="+mn-ea"/>
                <a:cs typeface="+mn-cs"/>
              </a:rPr>
              <a:t>Have</a:t>
            </a:r>
            <a:r>
              <a:rPr lang="en-GB" sz="1100" kern="1200" dirty="0">
                <a:solidFill>
                  <a:schemeClr val="tx1"/>
                </a:solidFill>
                <a:effectLst/>
                <a:latin typeface="+mn-lt"/>
                <a:ea typeface="+mn-ea"/>
                <a:cs typeface="+mn-cs"/>
              </a:rPr>
              <a:t> prior experience of building/applying </a:t>
            </a:r>
            <a:r>
              <a:rPr lang="en-GB" sz="1100" b="1" kern="1200" dirty="0">
                <a:solidFill>
                  <a:schemeClr val="tx1"/>
                </a:solidFill>
                <a:effectLst/>
                <a:latin typeface="+mn-lt"/>
                <a:ea typeface="+mn-ea"/>
                <a:cs typeface="+mn-cs"/>
              </a:rPr>
              <a:t>machine</a:t>
            </a:r>
            <a:r>
              <a:rPr lang="en-GB" sz="1100" kern="1200" dirty="0">
                <a:solidFill>
                  <a:schemeClr val="tx1"/>
                </a:solidFill>
                <a:effectLst/>
                <a:latin typeface="+mn-lt"/>
                <a:ea typeface="+mn-ea"/>
                <a:cs typeface="+mn-cs"/>
              </a:rPr>
              <a:t> learning algorithms to data. </a:t>
            </a:r>
          </a:p>
          <a:p>
            <a:endParaRPr lang="en-GB" sz="1100" dirty="0">
              <a:solidFill>
                <a:schemeClr val="tx1"/>
              </a:solidFill>
            </a:endParaRPr>
          </a:p>
        </p:txBody>
      </p:sp>
    </p:spTree>
    <p:extLst>
      <p:ext uri="{BB962C8B-B14F-4D97-AF65-F5344CB8AC3E}">
        <p14:creationId xmlns:p14="http://schemas.microsoft.com/office/powerpoint/2010/main" val="2914071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a:xfrm>
            <a:off x="169172" y="2789030"/>
            <a:ext cx="4681330" cy="1015663"/>
          </a:xfrm>
        </p:spPr>
        <p:txBody>
          <a:bodyPr/>
          <a:lstStyle/>
          <a:p>
            <a:pPr marL="171450" indent="-171450">
              <a:buFont typeface="Arial" panose="020B0604020202020204" pitchFamily="34" charset="0"/>
              <a:buChar char="•"/>
            </a:pPr>
            <a:r>
              <a:rPr lang="en-GB" sz="1100" kern="1200" dirty="0">
                <a:solidFill>
                  <a:schemeClr val="tx1"/>
                </a:solidFill>
                <a:effectLst/>
                <a:latin typeface="+mn-lt"/>
                <a:ea typeface="+mn-ea"/>
                <a:cs typeface="+mn-cs"/>
              </a:rPr>
              <a:t>Some look at these criteria and worry they can’t meet them – however </a:t>
            </a:r>
            <a:r>
              <a:rPr lang="en-GB" sz="1100" b="1" kern="1200" dirty="0">
                <a:solidFill>
                  <a:schemeClr val="tx1"/>
                </a:solidFill>
                <a:effectLst/>
                <a:latin typeface="+mn-lt"/>
                <a:ea typeface="+mn-ea"/>
                <a:cs typeface="+mn-cs"/>
              </a:rPr>
              <a:t>it</a:t>
            </a:r>
            <a:r>
              <a:rPr lang="en-GB" sz="1100" kern="1200" dirty="0">
                <a:solidFill>
                  <a:schemeClr val="tx1"/>
                </a:solidFill>
                <a:effectLst/>
                <a:latin typeface="+mn-lt"/>
                <a:ea typeface="+mn-ea"/>
                <a:cs typeface="+mn-cs"/>
              </a:rPr>
              <a:t> is possible to learn these skills with time and persistence. I believe anyone can do this. </a:t>
            </a:r>
          </a:p>
          <a:p>
            <a:pPr marL="171450" indent="-171450">
              <a:buFont typeface="Arial" panose="020B0604020202020204" pitchFamily="34" charset="0"/>
              <a:buChar char="•"/>
            </a:pPr>
            <a:r>
              <a:rPr lang="en-GB" sz="1100" kern="1200" dirty="0">
                <a:solidFill>
                  <a:schemeClr val="tx1"/>
                </a:solidFill>
                <a:effectLst/>
                <a:latin typeface="+mn-lt"/>
                <a:ea typeface="+mn-ea"/>
                <a:cs typeface="+mn-cs"/>
              </a:rPr>
              <a:t>What isn’t mentioned here are the </a:t>
            </a:r>
            <a:r>
              <a:rPr lang="en-GB" sz="1100" b="1" kern="1200" dirty="0">
                <a:solidFill>
                  <a:schemeClr val="tx1"/>
                </a:solidFill>
                <a:effectLst/>
                <a:latin typeface="+mn-lt"/>
                <a:ea typeface="+mn-ea"/>
                <a:cs typeface="+mn-cs"/>
              </a:rPr>
              <a:t>myriad</a:t>
            </a:r>
            <a:r>
              <a:rPr lang="en-GB" sz="1100" kern="1200" dirty="0">
                <a:solidFill>
                  <a:schemeClr val="tx1"/>
                </a:solidFill>
                <a:effectLst/>
                <a:latin typeface="+mn-lt"/>
                <a:ea typeface="+mn-ea"/>
                <a:cs typeface="+mn-cs"/>
              </a:rPr>
              <a:t> of other skills that many people already possess (including </a:t>
            </a:r>
            <a:r>
              <a:rPr lang="en-GB" sz="1100" kern="1200" dirty="0" err="1">
                <a:solidFill>
                  <a:schemeClr val="tx1"/>
                </a:solidFill>
                <a:effectLst/>
                <a:latin typeface="+mn-lt"/>
                <a:ea typeface="+mn-ea"/>
                <a:cs typeface="+mn-cs"/>
              </a:rPr>
              <a:t>TechUP</a:t>
            </a:r>
            <a:r>
              <a:rPr lang="en-GB" sz="1100" kern="1200" dirty="0">
                <a:solidFill>
                  <a:schemeClr val="tx1"/>
                </a:solidFill>
                <a:effectLst/>
                <a:latin typeface="+mn-lt"/>
                <a:ea typeface="+mn-ea"/>
                <a:cs typeface="+mn-cs"/>
              </a:rPr>
              <a:t> participants), that great data scientists possess. For instance, </a:t>
            </a:r>
          </a:p>
          <a:p>
            <a:pPr marL="628650" lvl="1" indent="-171450">
              <a:buFont typeface="Courier New" panose="02070309020205020404" pitchFamily="49" charset="0"/>
              <a:buChar char="o"/>
            </a:pPr>
            <a:r>
              <a:rPr lang="en-GB" sz="1100" b="1" kern="1200" dirty="0">
                <a:solidFill>
                  <a:schemeClr val="tx1"/>
                </a:solidFill>
                <a:effectLst/>
                <a:latin typeface="+mn-lt"/>
                <a:ea typeface="+mn-ea"/>
                <a:cs typeface="+mn-cs"/>
              </a:rPr>
              <a:t>the</a:t>
            </a:r>
            <a:r>
              <a:rPr lang="en-GB" sz="1100" kern="1200" dirty="0">
                <a:solidFill>
                  <a:schemeClr val="tx1"/>
                </a:solidFill>
                <a:effectLst/>
                <a:latin typeface="+mn-lt"/>
                <a:ea typeface="+mn-ea"/>
                <a:cs typeface="+mn-cs"/>
              </a:rPr>
              <a:t> ability to communicate effectively</a:t>
            </a:r>
          </a:p>
          <a:p>
            <a:pPr marL="628650" lvl="1" indent="-171450">
              <a:buFont typeface="Courier New" panose="02070309020205020404" pitchFamily="49" charset="0"/>
              <a:buChar char="o"/>
            </a:pPr>
            <a:r>
              <a:rPr lang="en-GB" sz="1100" b="1" kern="1200" dirty="0">
                <a:solidFill>
                  <a:schemeClr val="tx1"/>
                </a:solidFill>
                <a:effectLst/>
                <a:latin typeface="+mn-lt"/>
                <a:ea typeface="+mn-ea"/>
                <a:cs typeface="+mn-cs"/>
              </a:rPr>
              <a:t>to</a:t>
            </a:r>
            <a:r>
              <a:rPr lang="en-GB" sz="1100" kern="1200" dirty="0">
                <a:solidFill>
                  <a:schemeClr val="tx1"/>
                </a:solidFill>
                <a:effectLst/>
                <a:latin typeface="+mn-lt"/>
                <a:ea typeface="+mn-ea"/>
                <a:cs typeface="+mn-cs"/>
              </a:rPr>
              <a:t> present methods and results concisely to those without technical backgrounds</a:t>
            </a:r>
          </a:p>
          <a:p>
            <a:pPr marL="628650" lvl="1" indent="-171450">
              <a:buFont typeface="Courier New" panose="02070309020205020404" pitchFamily="49" charset="0"/>
              <a:buChar char="o"/>
            </a:pPr>
            <a:r>
              <a:rPr lang="en-GB" sz="1100" b="1" kern="1200" dirty="0">
                <a:solidFill>
                  <a:schemeClr val="tx1"/>
                </a:solidFill>
                <a:effectLst/>
                <a:latin typeface="+mn-lt"/>
                <a:ea typeface="+mn-ea"/>
                <a:cs typeface="+mn-cs"/>
              </a:rPr>
              <a:t>to</a:t>
            </a:r>
            <a:r>
              <a:rPr lang="en-GB" sz="1100" kern="1200" dirty="0">
                <a:solidFill>
                  <a:schemeClr val="tx1"/>
                </a:solidFill>
                <a:effectLst/>
                <a:latin typeface="+mn-lt"/>
                <a:ea typeface="+mn-ea"/>
                <a:cs typeface="+mn-cs"/>
              </a:rPr>
              <a:t> problem solve</a:t>
            </a:r>
          </a:p>
          <a:p>
            <a:pPr marL="628650" lvl="1" indent="-171450">
              <a:buFont typeface="Courier New" panose="02070309020205020404" pitchFamily="49" charset="0"/>
              <a:buChar char="o"/>
            </a:pPr>
            <a:r>
              <a:rPr lang="en-GB" sz="1100" b="1" kern="1200" dirty="0">
                <a:solidFill>
                  <a:schemeClr val="tx1"/>
                </a:solidFill>
                <a:effectLst/>
                <a:latin typeface="+mn-lt"/>
                <a:ea typeface="+mn-ea"/>
                <a:cs typeface="+mn-cs"/>
              </a:rPr>
              <a:t>to</a:t>
            </a:r>
            <a:r>
              <a:rPr lang="en-GB" sz="1100" kern="1200" dirty="0">
                <a:solidFill>
                  <a:schemeClr val="tx1"/>
                </a:solidFill>
                <a:effectLst/>
                <a:latin typeface="+mn-lt"/>
                <a:ea typeface="+mn-ea"/>
                <a:cs typeface="+mn-cs"/>
              </a:rPr>
              <a:t> be rigorous in your approach, I could go on… </a:t>
            </a:r>
          </a:p>
          <a:p>
            <a:pPr marL="628650" lvl="1" indent="-171450">
              <a:buFont typeface="Courier New" panose="02070309020205020404" pitchFamily="49" charset="0"/>
              <a:buChar char="o"/>
            </a:pPr>
            <a:endParaRPr lang="en-GB"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100" kern="1200" dirty="0">
                <a:solidFill>
                  <a:schemeClr val="tx1"/>
                </a:solidFill>
                <a:effectLst/>
                <a:latin typeface="+mn-lt"/>
                <a:ea typeface="+mn-ea"/>
                <a:cs typeface="+mn-cs"/>
              </a:rPr>
              <a:t>If you’re thinking about heading into data science, remember – do not focus on the attributes you may not have when looking at this list, but on those you already possess! Whilst if you’re someone who may be hiring data scientists in the future, also keep in mind that </a:t>
            </a:r>
            <a:r>
              <a:rPr lang="en-GB" sz="1100" b="1" kern="1200" dirty="0">
                <a:solidFill>
                  <a:schemeClr val="tx1"/>
                </a:solidFill>
                <a:effectLst/>
                <a:latin typeface="+mn-lt"/>
                <a:ea typeface="+mn-ea"/>
                <a:cs typeface="+mn-cs"/>
              </a:rPr>
              <a:t>very</a:t>
            </a:r>
            <a:r>
              <a:rPr lang="en-GB" sz="1100" kern="1200" dirty="0">
                <a:solidFill>
                  <a:schemeClr val="tx1"/>
                </a:solidFill>
                <a:effectLst/>
                <a:latin typeface="+mn-lt"/>
                <a:ea typeface="+mn-ea"/>
                <a:cs typeface="+mn-cs"/>
              </a:rPr>
              <a:t> few people will be experts in everything. Good people often suffer from imposter syndrome, so you should keep this in mind. Also </a:t>
            </a:r>
            <a:r>
              <a:rPr lang="en-GB" sz="1100" b="1" kern="1200" dirty="0">
                <a:solidFill>
                  <a:schemeClr val="tx1"/>
                </a:solidFill>
                <a:effectLst/>
                <a:latin typeface="+mn-lt"/>
                <a:ea typeface="+mn-ea"/>
                <a:cs typeface="+mn-cs"/>
              </a:rPr>
              <a:t>remember</a:t>
            </a:r>
            <a:r>
              <a:rPr lang="en-GB" sz="1100" kern="1200" dirty="0">
                <a:solidFill>
                  <a:schemeClr val="tx1"/>
                </a:solidFill>
                <a:effectLst/>
                <a:latin typeface="+mn-lt"/>
                <a:ea typeface="+mn-ea"/>
                <a:cs typeface="+mn-cs"/>
              </a:rPr>
              <a:t> that data science is constantly evolving. Thus, investing in your existing data scientists via providing regular training/upskilling opportunities, is a sensible way to maintain a highly skilled and dedicated analytics team. </a:t>
            </a:r>
          </a:p>
          <a:p>
            <a:pPr marL="171450" lvl="0" indent="-171450">
              <a:buFont typeface="Arial" panose="020B0604020202020204" pitchFamily="34" charset="0"/>
              <a:buChar char="•"/>
            </a:pPr>
            <a:r>
              <a:rPr lang="en-GB" sz="1100" kern="1200" dirty="0">
                <a:solidFill>
                  <a:schemeClr val="tx1"/>
                </a:solidFill>
                <a:effectLst/>
                <a:latin typeface="+mn-lt"/>
                <a:ea typeface="+mn-ea"/>
                <a:cs typeface="+mn-cs"/>
              </a:rPr>
              <a:t>Why not watch </a:t>
            </a:r>
            <a:r>
              <a:rPr lang="en-GB" sz="1100" b="1" kern="1200" dirty="0">
                <a:solidFill>
                  <a:schemeClr val="tx1"/>
                </a:solidFill>
                <a:effectLst/>
                <a:latin typeface="+mn-lt"/>
                <a:ea typeface="+mn-ea"/>
                <a:cs typeface="+mn-cs"/>
              </a:rPr>
              <a:t>this</a:t>
            </a:r>
            <a:r>
              <a:rPr lang="en-GB" sz="1100" kern="1200" dirty="0">
                <a:solidFill>
                  <a:schemeClr val="tx1"/>
                </a:solidFill>
                <a:effectLst/>
                <a:latin typeface="+mn-lt"/>
                <a:ea typeface="+mn-ea"/>
                <a:cs typeface="+mn-cs"/>
              </a:rPr>
              <a:t> video </a:t>
            </a:r>
            <a:r>
              <a:rPr lang="en-US" sz="1100" kern="1200" dirty="0">
                <a:solidFill>
                  <a:schemeClr val="tx1"/>
                </a:solidFill>
                <a:effectLst/>
                <a:latin typeface="+mn-lt"/>
                <a:ea typeface="+mn-ea"/>
                <a:cs typeface="+mn-cs"/>
              </a:rPr>
              <a:t>(2-minute runtime, </a:t>
            </a:r>
            <a:r>
              <a:rPr lang="en-GB" sz="1200" b="0" i="0" kern="1200" dirty="0">
                <a:solidFill>
                  <a:schemeClr val="tx1"/>
                </a:solidFill>
                <a:effectLst/>
                <a:latin typeface="+mn-lt"/>
                <a:ea typeface="+mn-ea"/>
                <a:cs typeface="+mn-cs"/>
                <a:hlinkClick r:id="rId3"/>
              </a:rPr>
              <a:t>https://youtu.be/72JTnRTRGY8</a:t>
            </a:r>
            <a:r>
              <a:rPr lang="en-US" sz="1100" kern="1200" dirty="0">
                <a:solidFill>
                  <a:schemeClr val="tx1"/>
                </a:solidFill>
                <a:effectLst/>
                <a:latin typeface="+mn-lt"/>
                <a:ea typeface="+mn-ea"/>
                <a:cs typeface="+mn-cs"/>
              </a:rPr>
              <a:t>)</a:t>
            </a:r>
            <a:r>
              <a:rPr lang="en-GB" sz="1100" kern="1200" dirty="0">
                <a:solidFill>
                  <a:schemeClr val="tx1"/>
                </a:solidFill>
                <a:effectLst/>
                <a:latin typeface="+mn-lt"/>
                <a:ea typeface="+mn-ea"/>
                <a:cs typeface="+mn-cs"/>
              </a:rPr>
              <a:t> which shows some leading data scientists talking about what traits they think a data scientist needs.</a:t>
            </a:r>
          </a:p>
          <a:p>
            <a:r>
              <a:rPr lang="en-GB" sz="1100" kern="1200" dirty="0">
                <a:solidFill>
                  <a:schemeClr val="tx1"/>
                </a:solidFill>
                <a:effectLst/>
                <a:latin typeface="+mn-lt"/>
                <a:ea typeface="+mn-ea"/>
                <a:cs typeface="+mn-cs"/>
              </a:rPr>
              <a:t> </a:t>
            </a:r>
          </a:p>
          <a:p>
            <a:endParaRPr lang="en-GB" sz="1100" dirty="0">
              <a:solidFill>
                <a:schemeClr val="tx1"/>
              </a:solidFill>
            </a:endParaRPr>
          </a:p>
        </p:txBody>
      </p:sp>
    </p:spTree>
    <p:extLst>
      <p:ext uri="{BB962C8B-B14F-4D97-AF65-F5344CB8AC3E}">
        <p14:creationId xmlns:p14="http://schemas.microsoft.com/office/powerpoint/2010/main" val="2536707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a:xfrm>
            <a:off x="198783" y="2782958"/>
            <a:ext cx="4681330" cy="3975652"/>
          </a:xfrm>
        </p:spPr>
        <p:txBody>
          <a:bodyPr/>
          <a:lstStyle/>
          <a:p>
            <a:r>
              <a:rPr lang="en-GB" sz="1100" dirty="0">
                <a:solidFill>
                  <a:schemeClr val="tx1"/>
                </a:solidFill>
              </a:rPr>
              <a:t>Data scientist roles can be quite varied. </a:t>
            </a:r>
            <a:r>
              <a:rPr lang="en-GB" sz="1100" b="1" dirty="0">
                <a:solidFill>
                  <a:schemeClr val="tx1"/>
                </a:solidFill>
              </a:rPr>
              <a:t>But</a:t>
            </a:r>
            <a:r>
              <a:rPr lang="en-GB" sz="1100" dirty="0">
                <a:solidFill>
                  <a:schemeClr val="tx1"/>
                </a:solidFill>
              </a:rPr>
              <a:t> there are some essential steps that all must carry out during the course of their work on a project. This begins with,</a:t>
            </a:r>
          </a:p>
          <a:p>
            <a:endParaRPr lang="en-GB" sz="1100" dirty="0">
              <a:solidFill>
                <a:schemeClr val="tx1"/>
              </a:solidFill>
            </a:endParaRPr>
          </a:p>
          <a:p>
            <a:pPr marL="171450" indent="-171450">
              <a:buFont typeface="Arial" panose="020B0604020202020204" pitchFamily="34" charset="0"/>
              <a:buChar char="•"/>
            </a:pPr>
            <a:r>
              <a:rPr lang="en-GB" sz="1100" b="1" dirty="0">
                <a:solidFill>
                  <a:schemeClr val="tx1"/>
                </a:solidFill>
              </a:rPr>
              <a:t>Identifying</a:t>
            </a:r>
            <a:r>
              <a:rPr lang="en-GB" sz="1100" dirty="0">
                <a:solidFill>
                  <a:schemeClr val="tx1"/>
                </a:solidFill>
              </a:rPr>
              <a:t> the business problem at hand. This helps determine the data required, the tools that may be needed, additional resources required and ultimately the objectives &amp; deliverables.</a:t>
            </a:r>
          </a:p>
          <a:p>
            <a:pPr marL="171450" indent="-171450">
              <a:buFont typeface="Arial" panose="020B0604020202020204" pitchFamily="34" charset="0"/>
              <a:buChar char="•"/>
            </a:pPr>
            <a:r>
              <a:rPr lang="en-GB" sz="1100" dirty="0">
                <a:solidFill>
                  <a:schemeClr val="tx1"/>
                </a:solidFill>
              </a:rPr>
              <a:t>Then there is </a:t>
            </a:r>
            <a:r>
              <a:rPr lang="en-GB" sz="1100" b="1" dirty="0">
                <a:solidFill>
                  <a:schemeClr val="tx1"/>
                </a:solidFill>
              </a:rPr>
              <a:t>data </a:t>
            </a:r>
            <a:r>
              <a:rPr lang="en-GB" sz="1100" dirty="0">
                <a:solidFill>
                  <a:schemeClr val="tx1"/>
                </a:solidFill>
              </a:rPr>
              <a:t>acquisition. This involves securing data from one or more data sources that is needed to tackle the business need or answer a business question. </a:t>
            </a:r>
          </a:p>
          <a:p>
            <a:pPr marL="171450" indent="-171450">
              <a:buFont typeface="Arial" panose="020B0604020202020204" pitchFamily="34" charset="0"/>
              <a:buChar char="•"/>
            </a:pPr>
            <a:r>
              <a:rPr lang="en-GB" sz="1100" b="1" dirty="0">
                <a:solidFill>
                  <a:schemeClr val="tx1"/>
                </a:solidFill>
              </a:rPr>
              <a:t>Data</a:t>
            </a:r>
            <a:r>
              <a:rPr lang="en-GB" sz="1100" dirty="0">
                <a:solidFill>
                  <a:schemeClr val="tx1"/>
                </a:solidFill>
              </a:rPr>
              <a:t> pre-processing/Preparation follows. Here the data may need to be cleaned or transformed. This might require, for instance, filling in missing values or correcting erroneous entries.</a:t>
            </a:r>
          </a:p>
          <a:p>
            <a:pPr marL="171450" indent="-171450">
              <a:buFont typeface="Arial" panose="020B0604020202020204" pitchFamily="34" charset="0"/>
              <a:buChar char="•"/>
            </a:pPr>
            <a:r>
              <a:rPr lang="en-GB" sz="1100" dirty="0">
                <a:solidFill>
                  <a:schemeClr val="tx1"/>
                </a:solidFill>
              </a:rPr>
              <a:t>Once cleaning is complete, we can undertake </a:t>
            </a:r>
            <a:r>
              <a:rPr lang="en-GB" sz="1100" b="1" dirty="0">
                <a:solidFill>
                  <a:schemeClr val="tx1"/>
                </a:solidFill>
              </a:rPr>
              <a:t>Data</a:t>
            </a:r>
            <a:r>
              <a:rPr lang="en-GB" sz="1100" dirty="0">
                <a:solidFill>
                  <a:schemeClr val="tx1"/>
                </a:solidFill>
              </a:rPr>
              <a:t> Exploration. During this step we determine the most important variables in the data, the relationships between them, understand the distributions of our data etc. This step is often called Exploratory Data Analysis (EDA).</a:t>
            </a:r>
          </a:p>
          <a:p>
            <a:pPr marL="171450" indent="-171450">
              <a:buFont typeface="Arial" panose="020B0604020202020204" pitchFamily="34" charset="0"/>
              <a:buChar char="•"/>
            </a:pPr>
            <a:r>
              <a:rPr lang="en-GB" sz="1100" dirty="0">
                <a:solidFill>
                  <a:schemeClr val="tx1"/>
                </a:solidFill>
              </a:rPr>
              <a:t>After exploration we begin modelling our data. </a:t>
            </a:r>
            <a:r>
              <a:rPr lang="en-GB" sz="1100" b="1" dirty="0">
                <a:solidFill>
                  <a:schemeClr val="tx1"/>
                </a:solidFill>
              </a:rPr>
              <a:t>Data</a:t>
            </a:r>
            <a:r>
              <a:rPr lang="en-GB" sz="1100" dirty="0">
                <a:solidFill>
                  <a:schemeClr val="tx1"/>
                </a:solidFill>
              </a:rPr>
              <a:t> modelling may involve building machine learning classifiers to make a predictive model or applying standard statistic tools to answer a business question.</a:t>
            </a:r>
          </a:p>
          <a:p>
            <a:pPr marL="171450" indent="-171450">
              <a:buFont typeface="Arial" panose="020B0604020202020204" pitchFamily="34" charset="0"/>
              <a:buChar char="•"/>
            </a:pPr>
            <a:r>
              <a:rPr lang="en-GB" sz="1100" b="1" dirty="0">
                <a:solidFill>
                  <a:schemeClr val="tx1"/>
                </a:solidFill>
              </a:rPr>
              <a:t>Finally,</a:t>
            </a:r>
            <a:r>
              <a:rPr lang="en-GB" sz="1100" dirty="0">
                <a:solidFill>
                  <a:schemeClr val="tx1"/>
                </a:solidFill>
              </a:rPr>
              <a:t> the outputs of all the work need to be communicated in some way. Most likely via some form of visualisation. This communication may then </a:t>
            </a:r>
            <a:r>
              <a:rPr lang="en-GB" sz="1100" b="1" dirty="0">
                <a:solidFill>
                  <a:schemeClr val="tx1"/>
                </a:solidFill>
              </a:rPr>
              <a:t>initiate</a:t>
            </a:r>
            <a:r>
              <a:rPr lang="en-GB" sz="1100" dirty="0">
                <a:solidFill>
                  <a:schemeClr val="tx1"/>
                </a:solidFill>
              </a:rPr>
              <a:t> some form of internal business response, which brings us full-circle.</a:t>
            </a:r>
          </a:p>
        </p:txBody>
      </p:sp>
    </p:spTree>
    <p:extLst>
      <p:ext uri="{BB962C8B-B14F-4D97-AF65-F5344CB8AC3E}">
        <p14:creationId xmlns:p14="http://schemas.microsoft.com/office/powerpoint/2010/main" val="123153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r>
              <a:rPr lang="en-GB" sz="1100" dirty="0">
                <a:solidFill>
                  <a:schemeClr val="tx1"/>
                </a:solidFill>
              </a:rPr>
              <a:t>So far you’ve heard my view on data science, and what a data scientist does day-to-day. The following video (</a:t>
            </a:r>
            <a:r>
              <a:rPr lang="en-GB" sz="1200" b="0" i="0" kern="1200" dirty="0">
                <a:solidFill>
                  <a:schemeClr val="tx1"/>
                </a:solidFill>
                <a:effectLst/>
                <a:latin typeface="+mn-lt"/>
                <a:ea typeface="+mn-ea"/>
                <a:cs typeface="+mn-cs"/>
                <a:hlinkClick r:id="rId3"/>
              </a:rPr>
              <a:t>https://youtu.be/X3paOmcrTjQ</a:t>
            </a:r>
            <a:r>
              <a:rPr lang="en-GB" sz="1200" b="0" i="0" u="none" strike="noStrike" kern="1200" dirty="0">
                <a:solidFill>
                  <a:schemeClr val="tx1"/>
                </a:solidFill>
                <a:effectLst/>
                <a:latin typeface="+mn-lt"/>
                <a:ea typeface="+mn-ea"/>
                <a:cs typeface="+mn-cs"/>
              </a:rPr>
              <a:t>)</a:t>
            </a:r>
            <a:r>
              <a:rPr lang="en-GB" sz="1100" dirty="0">
                <a:solidFill>
                  <a:schemeClr val="tx1"/>
                </a:solidFill>
              </a:rPr>
              <a:t>, which lasts around 5 minutes, will provide an alternative view. </a:t>
            </a:r>
          </a:p>
        </p:txBody>
      </p:sp>
    </p:spTree>
    <p:extLst>
      <p:ext uri="{BB962C8B-B14F-4D97-AF65-F5344CB8AC3E}">
        <p14:creationId xmlns:p14="http://schemas.microsoft.com/office/powerpoint/2010/main" val="139416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r>
              <a:rPr lang="en-GB" sz="1100" dirty="0">
                <a:solidFill>
                  <a:schemeClr val="tx1"/>
                </a:solidFill>
              </a:rPr>
              <a:t>Next we hear from a data scientist in her own words. She provides an interesting insight into the day-to-day activities of a successful data scientist in industry. I encourage you to watch this video - it lasts around 3 minutes.</a:t>
            </a:r>
          </a:p>
        </p:txBody>
      </p:sp>
    </p:spTree>
    <p:extLst>
      <p:ext uri="{BB962C8B-B14F-4D97-AF65-F5344CB8AC3E}">
        <p14:creationId xmlns:p14="http://schemas.microsoft.com/office/powerpoint/2010/main" val="1112883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100" b="1" dirty="0">
                <a:solidFill>
                  <a:schemeClr val="tx1"/>
                </a:solidFill>
              </a:rPr>
              <a:t>Data</a:t>
            </a:r>
            <a:r>
              <a:rPr lang="en-GB" sz="1100" dirty="0">
                <a:solidFill>
                  <a:schemeClr val="tx1"/>
                </a:solidFill>
              </a:rPr>
              <a:t> science is becoming an increasingly important discipline.</a:t>
            </a:r>
          </a:p>
          <a:p>
            <a:pPr marL="171450" indent="-171450">
              <a:buFont typeface="Arial" panose="020B0604020202020204" pitchFamily="34" charset="0"/>
              <a:buChar char="•"/>
            </a:pPr>
            <a:r>
              <a:rPr lang="en-GB" sz="1100" b="1" dirty="0">
                <a:solidFill>
                  <a:schemeClr val="tx1"/>
                </a:solidFill>
              </a:rPr>
              <a:t>As</a:t>
            </a:r>
            <a:r>
              <a:rPr lang="en-GB" sz="1100" dirty="0">
                <a:solidFill>
                  <a:schemeClr val="tx1"/>
                </a:solidFill>
              </a:rPr>
              <a:t> a society we continue to collect more and more data, and the information stored within it has the potential to completely change our world.</a:t>
            </a:r>
          </a:p>
          <a:p>
            <a:pPr marL="171450" indent="-171450">
              <a:buFont typeface="Arial" panose="020B0604020202020204" pitchFamily="34" charset="0"/>
              <a:buChar char="•"/>
            </a:pPr>
            <a:r>
              <a:rPr lang="en-GB" sz="1100" b="1" dirty="0">
                <a:solidFill>
                  <a:schemeClr val="tx1"/>
                </a:solidFill>
              </a:rPr>
              <a:t>This</a:t>
            </a:r>
            <a:r>
              <a:rPr lang="en-GB" sz="1100" dirty="0">
                <a:solidFill>
                  <a:schemeClr val="tx1"/>
                </a:solidFill>
              </a:rPr>
              <a:t> is because data is now being regularly used to make decisions. Such decisions can affect the lives of people in unforeseen ways, both good and bad. </a:t>
            </a:r>
          </a:p>
          <a:p>
            <a:pPr marL="171450" indent="-171450">
              <a:buFont typeface="Arial" panose="020B0604020202020204" pitchFamily="34" charset="0"/>
              <a:buChar char="•"/>
            </a:pPr>
            <a:r>
              <a:rPr lang="en-GB" sz="1100" b="1" dirty="0">
                <a:solidFill>
                  <a:schemeClr val="tx1"/>
                </a:solidFill>
              </a:rPr>
              <a:t>It</a:t>
            </a:r>
            <a:r>
              <a:rPr lang="en-GB" sz="1100" dirty="0">
                <a:solidFill>
                  <a:schemeClr val="tx1"/>
                </a:solidFill>
              </a:rPr>
              <a:t> is therefore crucial that we train competent and professional data scientists capable of owning such responsibility.</a:t>
            </a:r>
          </a:p>
          <a:p>
            <a:pPr marL="171450" indent="-171450">
              <a:buFont typeface="Arial" panose="020B0604020202020204" pitchFamily="34" charset="0"/>
              <a:buChar char="•"/>
            </a:pPr>
            <a:r>
              <a:rPr lang="en-GB" sz="1100" b="1" dirty="0">
                <a:solidFill>
                  <a:schemeClr val="tx1"/>
                </a:solidFill>
              </a:rPr>
              <a:t>If </a:t>
            </a:r>
            <a:r>
              <a:rPr lang="en-GB" sz="1100" dirty="0">
                <a:solidFill>
                  <a:schemeClr val="tx1"/>
                </a:solidFill>
              </a:rPr>
              <a:t>we do this well, data scientists have the potential to help optimise society in many ways – to reduce cost, to reduce harm, to improve supply and to discover unknown issues that can be solved. </a:t>
            </a:r>
          </a:p>
          <a:p>
            <a:pPr marL="171450" indent="-171450">
              <a:buFont typeface="Arial" panose="020B0604020202020204" pitchFamily="34" charset="0"/>
              <a:buChar char="•"/>
            </a:pPr>
            <a:r>
              <a:rPr lang="en-GB" sz="1100" b="1" dirty="0">
                <a:solidFill>
                  <a:schemeClr val="tx1"/>
                </a:solidFill>
              </a:rPr>
              <a:t>For</a:t>
            </a:r>
            <a:r>
              <a:rPr lang="en-GB" sz="1100" dirty="0">
                <a:solidFill>
                  <a:schemeClr val="tx1"/>
                </a:solidFill>
              </a:rPr>
              <a:t> all the positive possibilities there are an equal number of potentially negative outcomes. There are very few professions which have the capability to impact people in such a way. For instance, if a doctor makes a mistake during surgery, it is possible for a single patient to be harmed. If a data scientist makes a significant mistake, it is possible for many more people to be harmed. </a:t>
            </a:r>
          </a:p>
          <a:p>
            <a:pPr marL="171450" indent="-171450">
              <a:buFont typeface="Arial" panose="020B0604020202020204" pitchFamily="34" charset="0"/>
              <a:buChar char="•"/>
            </a:pPr>
            <a:r>
              <a:rPr lang="en-GB" sz="1100" b="1" dirty="0">
                <a:solidFill>
                  <a:schemeClr val="tx1"/>
                </a:solidFill>
              </a:rPr>
              <a:t>This</a:t>
            </a:r>
            <a:r>
              <a:rPr lang="en-GB" sz="1100" dirty="0">
                <a:solidFill>
                  <a:schemeClr val="tx1"/>
                </a:solidFill>
              </a:rPr>
              <a:t> is why data science, and principled data science, is crucially important.</a:t>
            </a:r>
          </a:p>
        </p:txBody>
      </p:sp>
    </p:spTree>
    <p:extLst>
      <p:ext uri="{BB962C8B-B14F-4D97-AF65-F5344CB8AC3E}">
        <p14:creationId xmlns:p14="http://schemas.microsoft.com/office/powerpoint/2010/main" val="857814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tx1"/>
                </a:solidFill>
              </a:rPr>
              <a:t>Unsurprisingly, science lays at the heart of what data science is all about. Some of you may have science backgrounds. Others may not have encountered the topic since school. I want you to put aside any preconceived notations you may have about science as we consider a new perspective. I suggest that science is the most effective tool ever conceived to acquire new knowledge. It provides a systematic method for knowledge acquisition that allows us to both test and develop our understanding of the universe, using evidence to guide us. It is an </a:t>
            </a:r>
            <a:r>
              <a:rPr lang="en-GB" sz="1100" b="1" dirty="0">
                <a:solidFill>
                  <a:schemeClr val="tx1"/>
                </a:solidFill>
              </a:rPr>
              <a:t>iterative</a:t>
            </a:r>
            <a:r>
              <a:rPr lang="en-GB" sz="1100" dirty="0">
                <a:solidFill>
                  <a:schemeClr val="tx1"/>
                </a:solidFill>
              </a:rPr>
              <a:t> method that allows for continual improvement. It has allowed the human race to achieve some incredible things. It has enabled humans to land on the </a:t>
            </a:r>
            <a:r>
              <a:rPr lang="en-GB" sz="1100" b="1" dirty="0">
                <a:solidFill>
                  <a:schemeClr val="tx1"/>
                </a:solidFill>
              </a:rPr>
              <a:t>moon</a:t>
            </a:r>
            <a:r>
              <a:rPr lang="en-GB" sz="1100" dirty="0">
                <a:solidFill>
                  <a:schemeClr val="tx1"/>
                </a:solidFill>
              </a:rPr>
              <a:t>, unlock the power of the </a:t>
            </a:r>
            <a:r>
              <a:rPr lang="en-GB" sz="1100" b="1" dirty="0">
                <a:solidFill>
                  <a:schemeClr val="tx1"/>
                </a:solidFill>
              </a:rPr>
              <a:t>genome</a:t>
            </a:r>
            <a:r>
              <a:rPr lang="en-GB" sz="1100" dirty="0">
                <a:solidFill>
                  <a:schemeClr val="tx1"/>
                </a:solidFill>
              </a:rPr>
              <a:t>, invent </a:t>
            </a:r>
            <a:r>
              <a:rPr lang="en-GB" sz="1100" b="1" dirty="0">
                <a:solidFill>
                  <a:schemeClr val="tx1"/>
                </a:solidFill>
              </a:rPr>
              <a:t>medicines</a:t>
            </a:r>
            <a:r>
              <a:rPr lang="en-GB" sz="1100" dirty="0">
                <a:solidFill>
                  <a:schemeClr val="tx1"/>
                </a:solidFill>
              </a:rPr>
              <a:t> to improve our lives, and invent </a:t>
            </a:r>
            <a:r>
              <a:rPr lang="en-GB" sz="1100" b="1" dirty="0">
                <a:solidFill>
                  <a:schemeClr val="tx1"/>
                </a:solidFill>
              </a:rPr>
              <a:t>computing</a:t>
            </a:r>
            <a:r>
              <a:rPr lang="en-GB" sz="1100" dirty="0">
                <a:solidFill>
                  <a:schemeClr val="tx1"/>
                </a:solidFill>
              </a:rPr>
              <a:t> technology. Incredibly, these developments can be traced back at least 1000 years to </a:t>
            </a:r>
            <a:r>
              <a:rPr lang="en-GB" sz="1100" dirty="0" err="1">
                <a:solidFill>
                  <a:schemeClr val="tx1"/>
                </a:solidFill>
              </a:rPr>
              <a:t>Ḥasan</a:t>
            </a:r>
            <a:r>
              <a:rPr lang="en-GB" sz="1100" dirty="0">
                <a:solidFill>
                  <a:schemeClr val="tx1"/>
                </a:solidFill>
              </a:rPr>
              <a:t> Ibn </a:t>
            </a:r>
            <a:r>
              <a:rPr lang="en-GB" sz="1100" dirty="0" err="1">
                <a:solidFill>
                  <a:schemeClr val="tx1"/>
                </a:solidFill>
              </a:rPr>
              <a:t>al-Haytham</a:t>
            </a:r>
            <a:r>
              <a:rPr lang="en-GB" sz="1100" dirty="0">
                <a:solidFill>
                  <a:schemeClr val="tx1"/>
                </a:solidFill>
              </a:rPr>
              <a:t> (</a:t>
            </a:r>
            <a:r>
              <a:rPr lang="en-GB" sz="1100" dirty="0">
                <a:hlinkClick r:id="rId3"/>
              </a:rPr>
              <a:t>https://en.wikipedia.org/wiki/Ibn_al-Haytham</a:t>
            </a:r>
            <a:r>
              <a:rPr lang="en-GB" sz="1100" dirty="0"/>
              <a:t>), who first used these ideas to investigate the world around him.</a:t>
            </a:r>
            <a:endParaRPr lang="en-GB" sz="1100" dirty="0">
              <a:solidFill>
                <a:schemeClr val="tx1"/>
              </a:solidFill>
            </a:endParaRPr>
          </a:p>
        </p:txBody>
      </p:sp>
    </p:spTree>
    <p:extLst>
      <p:ext uri="{BB962C8B-B14F-4D97-AF65-F5344CB8AC3E}">
        <p14:creationId xmlns:p14="http://schemas.microsoft.com/office/powerpoint/2010/main" val="1442562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r>
              <a:rPr lang="en-GB" sz="1100" dirty="0">
                <a:solidFill>
                  <a:schemeClr val="tx1"/>
                </a:solidFill>
              </a:rPr>
              <a:t>It’s worth taking a moment to reflect on the importance of science and its greatest contribution (in my humble opinion) to our society – the scientific method. Data science relies upon the scientific method to investigate data and reveal actionable insights. When ready, watch the video (</a:t>
            </a:r>
            <a:r>
              <a:rPr lang="en-GB" sz="1200" b="0" i="0" kern="1200" dirty="0">
                <a:solidFill>
                  <a:schemeClr val="tx1"/>
                </a:solidFill>
                <a:effectLst/>
                <a:latin typeface="+mn-lt"/>
                <a:ea typeface="+mn-ea"/>
                <a:cs typeface="+mn-cs"/>
                <a:hlinkClick r:id="rId3"/>
              </a:rPr>
              <a:t>https://youtu.be/Yfkt6WDQNdg</a:t>
            </a:r>
            <a:r>
              <a:rPr lang="en-GB" sz="1200" b="0" i="0" u="none" strike="noStrike" kern="1200" dirty="0">
                <a:solidFill>
                  <a:schemeClr val="tx1"/>
                </a:solidFill>
                <a:effectLst/>
                <a:latin typeface="+mn-lt"/>
                <a:ea typeface="+mn-ea"/>
                <a:cs typeface="+mn-cs"/>
              </a:rPr>
              <a:t>)</a:t>
            </a:r>
            <a:r>
              <a:rPr lang="en-GB" sz="1100" dirty="0">
                <a:solidFill>
                  <a:schemeClr val="tx1"/>
                </a:solidFill>
              </a:rPr>
              <a:t> on the slide. It introduces the ideas behind the scientific method and one of its earliest practitioners.</a:t>
            </a:r>
          </a:p>
        </p:txBody>
      </p:sp>
    </p:spTree>
    <p:extLst>
      <p:ext uri="{BB962C8B-B14F-4D97-AF65-F5344CB8AC3E}">
        <p14:creationId xmlns:p14="http://schemas.microsoft.com/office/powerpoint/2010/main" val="412676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a:xfrm>
            <a:off x="169172" y="2921168"/>
            <a:ext cx="4681330" cy="3647152"/>
          </a:xfrm>
        </p:spPr>
        <p:txBody>
          <a:bodyPr/>
          <a:lstStyle/>
          <a:p>
            <a:r>
              <a:rPr lang="en-US" sz="1100" dirty="0">
                <a:solidFill>
                  <a:schemeClr val="tx1"/>
                </a:solidFill>
              </a:rPr>
              <a:t>What material will we cover while studying this topic? Well, this topic aims to </a:t>
            </a:r>
            <a:r>
              <a:rPr lang="en-US" sz="1100" b="1" dirty="0">
                <a:solidFill>
                  <a:schemeClr val="tx1"/>
                </a:solidFill>
              </a:rPr>
              <a:t>introduce</a:t>
            </a:r>
            <a:r>
              <a:rPr lang="en-US" sz="1100" dirty="0">
                <a:solidFill>
                  <a:schemeClr val="tx1"/>
                </a:solidFill>
              </a:rPr>
              <a:t>…</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What</a:t>
            </a:r>
            <a:r>
              <a:rPr lang="en-US" sz="1100" dirty="0">
                <a:solidFill>
                  <a:schemeClr val="tx1"/>
                </a:solidFill>
              </a:rPr>
              <a:t> data science is all about.</a:t>
            </a:r>
            <a:endParaRPr lang="en-US" sz="1100" dirty="0">
              <a:solidFill>
                <a:schemeClr val="tx1"/>
              </a:solidFill>
              <a:cs typeface="Calibri"/>
            </a:endParaRPr>
          </a:p>
          <a:p>
            <a:pPr marL="171450" indent="-171450">
              <a:buFont typeface="Arial" panose="020B0604020202020204" pitchFamily="34" charset="0"/>
              <a:buChar char="•"/>
            </a:pPr>
            <a:r>
              <a:rPr lang="en-US" sz="1100" b="0" dirty="0">
                <a:solidFill>
                  <a:schemeClr val="tx1"/>
                </a:solidFill>
              </a:rPr>
              <a:t>The </a:t>
            </a:r>
            <a:r>
              <a:rPr lang="en-US" sz="1100" b="1" dirty="0">
                <a:solidFill>
                  <a:schemeClr val="tx1"/>
                </a:solidFill>
              </a:rPr>
              <a:t>Key</a:t>
            </a:r>
            <a:r>
              <a:rPr lang="en-US" sz="1100" dirty="0">
                <a:solidFill>
                  <a:schemeClr val="tx1"/>
                </a:solidFill>
              </a:rPr>
              <a:t> concepts underpinning good data science – primarily the scientific method.</a:t>
            </a:r>
          </a:p>
          <a:p>
            <a:pPr marL="171450" indent="-171450">
              <a:buFont typeface="Arial" panose="020B0604020202020204" pitchFamily="34" charset="0"/>
              <a:buChar char="•"/>
            </a:pPr>
            <a:endParaRPr lang="en-US" sz="110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rPr>
              <a:t>Useful</a:t>
            </a:r>
            <a:r>
              <a:rPr lang="en-US" sz="1100" dirty="0">
                <a:solidFill>
                  <a:schemeClr val="tx1"/>
                </a:solidFill>
              </a:rPr>
              <a:t> terminology that will help you navigate the world of data science.</a:t>
            </a:r>
            <a:endParaRPr lang="en-US" sz="1100" dirty="0">
              <a:solidFill>
                <a:schemeClr val="tx1"/>
              </a:solidFill>
              <a:cs typeface="Calibri"/>
            </a:endParaRP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The </a:t>
            </a:r>
            <a:r>
              <a:rPr lang="en-US" sz="1100" b="0" dirty="0">
                <a:solidFill>
                  <a:schemeClr val="tx1"/>
                </a:solidFill>
              </a:rPr>
              <a:t>Ethics of data science.</a:t>
            </a:r>
            <a:endParaRPr lang="en-US" sz="1100" b="0" dirty="0">
              <a:solidFill>
                <a:schemeClr val="tx1"/>
              </a:solidFill>
              <a:cs typeface="Calibri"/>
            </a:endParaRPr>
          </a:p>
          <a:p>
            <a:endParaRPr lang="en-US" sz="1100" dirty="0">
              <a:solidFill>
                <a:schemeClr val="tx1"/>
              </a:solidFill>
            </a:endParaRPr>
          </a:p>
          <a:p>
            <a:r>
              <a:rPr lang="en-US" sz="1100" b="1" dirty="0">
                <a:solidFill>
                  <a:schemeClr val="tx1"/>
                </a:solidFill>
              </a:rPr>
              <a:t>The</a:t>
            </a:r>
            <a:r>
              <a:rPr lang="en-US" sz="1100" dirty="0">
                <a:solidFill>
                  <a:schemeClr val="tx1"/>
                </a:solidFill>
              </a:rPr>
              <a:t> aim: to help you understand what it means to be a data scientist and to get you familiar with the data science ecosystem.</a:t>
            </a:r>
          </a:p>
          <a:p>
            <a:endParaRPr lang="en-US" sz="1100" dirty="0">
              <a:solidFill>
                <a:schemeClr val="tx1"/>
              </a:solidFill>
            </a:endParaRPr>
          </a:p>
          <a:p>
            <a:r>
              <a:rPr lang="en-US" sz="1100" dirty="0">
                <a:solidFill>
                  <a:schemeClr val="tx1"/>
                </a:solidFill>
              </a:rPr>
              <a:t>In </a:t>
            </a:r>
            <a:r>
              <a:rPr lang="en-US" sz="1100" b="1" dirty="0">
                <a:solidFill>
                  <a:schemeClr val="tx1"/>
                </a:solidFill>
              </a:rPr>
              <a:t>this</a:t>
            </a:r>
            <a:r>
              <a:rPr lang="en-US" sz="1100" dirty="0">
                <a:solidFill>
                  <a:schemeClr val="tx1"/>
                </a:solidFill>
              </a:rPr>
              <a:t> part we’ll consider what data science is and describe the scientific method.</a:t>
            </a:r>
            <a:endParaRPr lang="en-GB" sz="1100" dirty="0">
              <a:solidFill>
                <a:schemeClr val="tx1"/>
              </a:solidFill>
            </a:endParaRPr>
          </a:p>
        </p:txBody>
      </p:sp>
    </p:spTree>
    <p:extLst>
      <p:ext uri="{BB962C8B-B14F-4D97-AF65-F5344CB8AC3E}">
        <p14:creationId xmlns:p14="http://schemas.microsoft.com/office/powerpoint/2010/main" val="1579188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r>
              <a:rPr lang="en-GB" sz="1100" dirty="0">
                <a:solidFill>
                  <a:schemeClr val="tx1"/>
                </a:solidFill>
              </a:rPr>
              <a:t>What is the method?</a:t>
            </a:r>
          </a:p>
          <a:p>
            <a:endParaRPr lang="en-GB" sz="1100" dirty="0">
              <a:solidFill>
                <a:schemeClr val="tx1"/>
              </a:solidFill>
            </a:endParaRPr>
          </a:p>
          <a:p>
            <a:pPr marL="171450" indent="-171450">
              <a:buFont typeface="Arial" panose="020B0604020202020204" pitchFamily="34" charset="0"/>
              <a:buChar char="•"/>
            </a:pPr>
            <a:r>
              <a:rPr lang="en-GB" sz="1100" b="1" dirty="0">
                <a:solidFill>
                  <a:schemeClr val="tx1"/>
                </a:solidFill>
              </a:rPr>
              <a:t>It</a:t>
            </a:r>
            <a:r>
              <a:rPr lang="en-GB" sz="1100" dirty="0">
                <a:solidFill>
                  <a:schemeClr val="tx1"/>
                </a:solidFill>
              </a:rPr>
              <a:t> consists of a number of a steps which if undertaken in order, help us to establish truth.</a:t>
            </a:r>
          </a:p>
          <a:p>
            <a:pPr marL="171450" indent="-171450">
              <a:buFont typeface="Arial" panose="020B0604020202020204" pitchFamily="34" charset="0"/>
              <a:buChar char="•"/>
            </a:pPr>
            <a:r>
              <a:rPr lang="en-GB" sz="1100" b="1" dirty="0">
                <a:solidFill>
                  <a:schemeClr val="tx1"/>
                </a:solidFill>
              </a:rPr>
              <a:t>We’ll</a:t>
            </a:r>
            <a:r>
              <a:rPr lang="en-GB" sz="1100" dirty="0">
                <a:solidFill>
                  <a:schemeClr val="tx1"/>
                </a:solidFill>
              </a:rPr>
              <a:t> cover the main steps of the methodology here, noting that other steps can be added in between. This is usually done to describe the process in more detail.</a:t>
            </a:r>
          </a:p>
          <a:p>
            <a:pPr marL="171450" indent="-171450">
              <a:buFont typeface="Arial" panose="020B0604020202020204" pitchFamily="34" charset="0"/>
              <a:buChar char="•"/>
            </a:pPr>
            <a:endParaRPr lang="en-GB" sz="1100" dirty="0">
              <a:solidFill>
                <a:schemeClr val="tx1"/>
              </a:solidFill>
            </a:endParaRPr>
          </a:p>
          <a:p>
            <a:pPr marL="0" indent="0">
              <a:buFont typeface="Arial" panose="020B0604020202020204" pitchFamily="34" charset="0"/>
              <a:buNone/>
            </a:pPr>
            <a:r>
              <a:rPr lang="en-GB" sz="1100" dirty="0">
                <a:solidFill>
                  <a:schemeClr val="tx1"/>
                </a:solidFill>
              </a:rPr>
              <a:t>We begin with a </a:t>
            </a:r>
            <a:r>
              <a:rPr lang="en-GB" sz="1100" b="1" dirty="0">
                <a:solidFill>
                  <a:schemeClr val="tx1"/>
                </a:solidFill>
              </a:rPr>
              <a:t>question</a:t>
            </a:r>
            <a:r>
              <a:rPr lang="en-GB" sz="1100" dirty="0">
                <a:solidFill>
                  <a:schemeClr val="tx1"/>
                </a:solidFill>
              </a:rPr>
              <a:t> that we aim to answer. The question may be </a:t>
            </a:r>
            <a:r>
              <a:rPr lang="en-GB" sz="1100" b="1" dirty="0">
                <a:solidFill>
                  <a:schemeClr val="tx1"/>
                </a:solidFill>
              </a:rPr>
              <a:t>descriptive</a:t>
            </a:r>
            <a:r>
              <a:rPr lang="en-GB" sz="1100" dirty="0">
                <a:solidFill>
                  <a:schemeClr val="tx1"/>
                </a:solidFill>
              </a:rPr>
              <a:t>, where the goal is to uncover the existence of something, or if a process exists. </a:t>
            </a:r>
            <a:r>
              <a:rPr lang="en-GB" sz="1100" b="1" dirty="0">
                <a:solidFill>
                  <a:schemeClr val="tx1"/>
                </a:solidFill>
              </a:rPr>
              <a:t>Relational </a:t>
            </a:r>
            <a:r>
              <a:rPr lang="en-GB" sz="1100" dirty="0">
                <a:solidFill>
                  <a:schemeClr val="tx1"/>
                </a:solidFill>
              </a:rPr>
              <a:t>questions seek to ask if a relationship exists between objects, processes or data points. Whilst </a:t>
            </a:r>
            <a:r>
              <a:rPr lang="en-GB" sz="1100" b="1" dirty="0">
                <a:solidFill>
                  <a:schemeClr val="tx1"/>
                </a:solidFill>
              </a:rPr>
              <a:t>casual</a:t>
            </a:r>
            <a:r>
              <a:rPr lang="en-GB" sz="1100" dirty="0">
                <a:solidFill>
                  <a:schemeClr val="tx1"/>
                </a:solidFill>
              </a:rPr>
              <a:t> questions seek to determine if a variable or process affects other variables or processes in some way. Always consider what type of question we are asking. This determines the focus for the next step of the method – </a:t>
            </a:r>
            <a:r>
              <a:rPr lang="en-GB" sz="1100" b="1" dirty="0">
                <a:solidFill>
                  <a:schemeClr val="tx1"/>
                </a:solidFill>
              </a:rPr>
              <a:t>research</a:t>
            </a:r>
            <a:r>
              <a:rPr lang="en-GB" sz="1100" dirty="0">
                <a:solidFill>
                  <a:schemeClr val="tx1"/>
                </a:solidFill>
              </a:rPr>
              <a:t>.</a:t>
            </a:r>
          </a:p>
        </p:txBody>
      </p:sp>
    </p:spTree>
    <p:extLst>
      <p:ext uri="{BB962C8B-B14F-4D97-AF65-F5344CB8AC3E}">
        <p14:creationId xmlns:p14="http://schemas.microsoft.com/office/powerpoint/2010/main" val="4292164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100" dirty="0">
                <a:solidFill>
                  <a:schemeClr val="tx1"/>
                </a:solidFill>
              </a:rPr>
              <a:t>During research we aim to accumulate the domain knowledge required to ask our question, and to understand any potential answer. Research can proceed in many ways, and there is no prescribed approach. All research requires a literature review in order check if the answer is already known. It would be embarrassing to tackle an already answered question, if the answer is not in doubt. Once research is complete, we begin forming hypotheses. </a:t>
            </a:r>
            <a:r>
              <a:rPr lang="en-GB" sz="1100" b="1" dirty="0">
                <a:solidFill>
                  <a:schemeClr val="tx1"/>
                </a:solidFill>
              </a:rPr>
              <a:t>Hypotheses</a:t>
            </a:r>
            <a:r>
              <a:rPr lang="en-GB" sz="1100" dirty="0">
                <a:solidFill>
                  <a:schemeClr val="tx1"/>
                </a:solidFill>
              </a:rPr>
              <a:t> are proposed explanations or predictions that we can test. Once hypotheses have been defined, we can design an </a:t>
            </a:r>
            <a:r>
              <a:rPr lang="en-GB" sz="1100" b="1" dirty="0">
                <a:solidFill>
                  <a:schemeClr val="tx1"/>
                </a:solidFill>
              </a:rPr>
              <a:t>experiment </a:t>
            </a:r>
            <a:r>
              <a:rPr lang="en-GB" sz="1100" dirty="0">
                <a:solidFill>
                  <a:schemeClr val="tx1"/>
                </a:solidFill>
              </a:rPr>
              <a:t>to test them – do they hold up under scrutiny. This is determined during </a:t>
            </a:r>
            <a:r>
              <a:rPr lang="en-GB" sz="1100" b="1" dirty="0">
                <a:solidFill>
                  <a:schemeClr val="tx1"/>
                </a:solidFill>
              </a:rPr>
              <a:t>experimentation</a:t>
            </a:r>
            <a:r>
              <a:rPr lang="en-GB" sz="1100" dirty="0">
                <a:solidFill>
                  <a:schemeClr val="tx1"/>
                </a:solidFill>
              </a:rPr>
              <a:t>, during which we record results for </a:t>
            </a:r>
            <a:r>
              <a:rPr lang="en-GB" sz="1100" b="1" dirty="0">
                <a:solidFill>
                  <a:schemeClr val="tx1"/>
                </a:solidFill>
              </a:rPr>
              <a:t>analysis</a:t>
            </a:r>
            <a:r>
              <a:rPr lang="en-GB" sz="1100" dirty="0">
                <a:solidFill>
                  <a:schemeClr val="tx1"/>
                </a:solidFill>
              </a:rPr>
              <a:t>. We</a:t>
            </a:r>
            <a:r>
              <a:rPr lang="en-GB" sz="1100" b="1" dirty="0">
                <a:solidFill>
                  <a:schemeClr val="tx1"/>
                </a:solidFill>
              </a:rPr>
              <a:t> report </a:t>
            </a:r>
            <a:r>
              <a:rPr lang="en-GB" sz="1100" dirty="0">
                <a:solidFill>
                  <a:schemeClr val="tx1"/>
                </a:solidFill>
              </a:rPr>
              <a:t>the results, and then make a determination – given the results do we </a:t>
            </a:r>
            <a:r>
              <a:rPr lang="en-GB" sz="1100" b="1" dirty="0">
                <a:solidFill>
                  <a:schemeClr val="tx1"/>
                </a:solidFill>
              </a:rPr>
              <a:t>accept</a:t>
            </a:r>
            <a:r>
              <a:rPr lang="en-GB" sz="1100" dirty="0">
                <a:solidFill>
                  <a:schemeClr val="tx1"/>
                </a:solidFill>
              </a:rPr>
              <a:t> our hypotheses as true, or do we </a:t>
            </a:r>
            <a:r>
              <a:rPr lang="en-GB" sz="1100" b="1" dirty="0">
                <a:solidFill>
                  <a:schemeClr val="tx1"/>
                </a:solidFill>
              </a:rPr>
              <a:t>reject</a:t>
            </a:r>
            <a:r>
              <a:rPr lang="en-GB" sz="1100" dirty="0">
                <a:solidFill>
                  <a:schemeClr val="tx1"/>
                </a:solidFill>
              </a:rPr>
              <a:t> them as false. If we can accept the results with confidence, we can form an accepted theory that answers the original question. Otherwise we must </a:t>
            </a:r>
            <a:r>
              <a:rPr lang="en-GB" sz="1100" b="1" dirty="0">
                <a:solidFill>
                  <a:schemeClr val="tx1"/>
                </a:solidFill>
              </a:rPr>
              <a:t>return</a:t>
            </a:r>
            <a:r>
              <a:rPr lang="en-GB" sz="1100" dirty="0">
                <a:solidFill>
                  <a:schemeClr val="tx1"/>
                </a:solidFill>
              </a:rPr>
              <a:t> to the hypothesis development stage and formulate new hypotheses for testing.</a:t>
            </a:r>
          </a:p>
        </p:txBody>
      </p:sp>
    </p:spTree>
    <p:extLst>
      <p:ext uri="{BB962C8B-B14F-4D97-AF65-F5344CB8AC3E}">
        <p14:creationId xmlns:p14="http://schemas.microsoft.com/office/powerpoint/2010/main" val="2168488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r>
              <a:rPr lang="en-GB" sz="1100" dirty="0">
                <a:solidFill>
                  <a:schemeClr val="tx1"/>
                </a:solidFill>
              </a:rPr>
              <a:t>Please take a look at the following video (</a:t>
            </a:r>
            <a:r>
              <a:rPr lang="en-GB" sz="1200" b="0" i="0" kern="1200" dirty="0">
                <a:solidFill>
                  <a:schemeClr val="tx1"/>
                </a:solidFill>
                <a:effectLst/>
                <a:latin typeface="+mn-lt"/>
                <a:ea typeface="+mn-ea"/>
                <a:cs typeface="+mn-cs"/>
                <a:hlinkClick r:id="rId3"/>
              </a:rPr>
              <a:t>https://youtu.be/yi0hwFDQTSQ</a:t>
            </a:r>
            <a:r>
              <a:rPr lang="en-GB" sz="1200" b="0" i="0" u="none" strike="noStrike" kern="1200" dirty="0">
                <a:solidFill>
                  <a:schemeClr val="tx1"/>
                </a:solidFill>
                <a:effectLst/>
                <a:latin typeface="+mn-lt"/>
                <a:ea typeface="+mn-ea"/>
                <a:cs typeface="+mn-cs"/>
              </a:rPr>
              <a:t>)</a:t>
            </a:r>
            <a:r>
              <a:rPr lang="en-GB" sz="1100" dirty="0">
                <a:solidFill>
                  <a:schemeClr val="tx1"/>
                </a:solidFill>
              </a:rPr>
              <a:t> that describes the scientific method. It should help you understand the concepts we’ve introduced in the previous slide.</a:t>
            </a:r>
          </a:p>
        </p:txBody>
      </p:sp>
    </p:spTree>
    <p:extLst>
      <p:ext uri="{BB962C8B-B14F-4D97-AF65-F5344CB8AC3E}">
        <p14:creationId xmlns:p14="http://schemas.microsoft.com/office/powerpoint/2010/main" val="2902369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100" dirty="0">
                    <a:solidFill>
                      <a:schemeClr val="tx1"/>
                    </a:solidFill>
                  </a:rPr>
                  <a:t>We return to thinking about hypotheses. </a:t>
                </a:r>
                <a:r>
                  <a:rPr lang="en-GB" sz="1100" b="1" dirty="0">
                    <a:solidFill>
                      <a:schemeClr val="tx1"/>
                    </a:solidFill>
                  </a:rPr>
                  <a:t>A</a:t>
                </a:r>
                <a:r>
                  <a:rPr lang="en-GB" sz="1100" dirty="0">
                    <a:solidFill>
                      <a:schemeClr val="tx1"/>
                    </a:solidFill>
                  </a:rPr>
                  <a:t> hypothesis is a proposed explanation for an observation, phenomena or relationship. </a:t>
                </a:r>
              </a:p>
              <a:p>
                <a:pPr marL="171450" indent="-171450">
                  <a:buFont typeface="Arial" panose="020B0604020202020204" pitchFamily="34" charset="0"/>
                  <a:buChar char="•"/>
                </a:pPr>
                <a:r>
                  <a:rPr lang="en-GB" sz="1100" b="1" dirty="0">
                    <a:solidFill>
                      <a:schemeClr val="tx1"/>
                    </a:solidFill>
                  </a:rPr>
                  <a:t>You</a:t>
                </a:r>
                <a:r>
                  <a:rPr lang="en-GB" sz="1100" dirty="0">
                    <a:solidFill>
                      <a:schemeClr val="tx1"/>
                    </a:solidFill>
                  </a:rPr>
                  <a:t> no doubt form such explanations each day. Suppose you’re feeling under the weather. You decide some hearty soup might help. You prepare some up and get stuck in. The next day you feel much better. The question is, was the soup responsible for making you feel better? There are many possible explanations for why you recovered so quickly. Each represents a hypothesis. Your best guess may be that the soup helped – this is your working hypothesis. </a:t>
                </a:r>
              </a:p>
              <a:p>
                <a:pPr marL="171450" indent="-171450">
                  <a:buFont typeface="Arial" panose="020B0604020202020204" pitchFamily="34" charset="0"/>
                  <a:buChar char="•"/>
                </a:pPr>
                <a:r>
                  <a:rPr lang="en-GB" sz="1100" b="1" dirty="0">
                    <a:solidFill>
                      <a:schemeClr val="tx1"/>
                    </a:solidFill>
                  </a:rPr>
                  <a:t>The</a:t>
                </a:r>
                <a:r>
                  <a:rPr lang="en-GB" sz="1100" dirty="0">
                    <a:solidFill>
                      <a:schemeClr val="tx1"/>
                    </a:solidFill>
                  </a:rPr>
                  <a:t> null hypothesis is a proposed explanation that is assumed to be true until proven otherwise. It is normally the default position. </a:t>
                </a:r>
              </a:p>
              <a:p>
                <a:pPr marL="171450" indent="-171450">
                  <a:buFont typeface="Arial" panose="020B0604020202020204" pitchFamily="34" charset="0"/>
                  <a:buChar char="•"/>
                </a:pPr>
                <a:r>
                  <a:rPr lang="en-GB" sz="1100" b="1" dirty="0">
                    <a:solidFill>
                      <a:schemeClr val="tx1"/>
                    </a:solidFill>
                  </a:rPr>
                  <a:t>We</a:t>
                </a:r>
                <a:r>
                  <a:rPr lang="en-GB" sz="1100" dirty="0">
                    <a:solidFill>
                      <a:schemeClr val="tx1"/>
                    </a:solidFill>
                  </a:rPr>
                  <a:t> must form a null hypothesis as part of the scientific method. If we continue the soup-based example, a null hypothesis maybe that the soup had no impact on recovery. We normally denote the null hypothesis </a:t>
                </a:r>
                <a:r>
                  <a:rPr lang="en-GB" sz="1100" b="1" dirty="0">
                    <a:solidFill>
                      <a:schemeClr val="tx1"/>
                    </a:solidFill>
                  </a:rPr>
                  <a:t>as</a:t>
                </a:r>
                <a:r>
                  <a:rPr lang="en-GB" sz="1100" dirty="0">
                    <a:solidFill>
                      <a:schemeClr val="tx1"/>
                    </a:solidFill>
                  </a:rPr>
                  <a:t> </a:t>
                </a:r>
                <a14:m>
                  <m:oMath xmlns:m="http://schemas.openxmlformats.org/officeDocument/2006/math">
                    <m:sSub>
                      <m:sSubPr>
                        <m:ctrlPr>
                          <a:rPr lang="en-GB" sz="1100" i="1" dirty="0" smtClean="0">
                            <a:solidFill>
                              <a:schemeClr val="tx1"/>
                            </a:solidFill>
                            <a:latin typeface="Cambria Math" panose="02040503050406030204" pitchFamily="18" charset="0"/>
                          </a:rPr>
                        </m:ctrlPr>
                      </m:sSubPr>
                      <m:e>
                        <m:r>
                          <a:rPr lang="en-GB" sz="1100" b="0" i="1" dirty="0" smtClean="0">
                            <a:solidFill>
                              <a:schemeClr val="tx1"/>
                            </a:solidFill>
                            <a:latin typeface="Cambria Math" panose="02040503050406030204" pitchFamily="18" charset="0"/>
                          </a:rPr>
                          <m:t>𝐻</m:t>
                        </m:r>
                      </m:e>
                      <m:sub>
                        <m:r>
                          <a:rPr lang="en-GB" sz="1100" b="0" i="1" dirty="0" smtClean="0">
                            <a:solidFill>
                              <a:schemeClr val="tx1"/>
                            </a:solidFill>
                            <a:latin typeface="Cambria Math" panose="02040503050406030204" pitchFamily="18" charset="0"/>
                          </a:rPr>
                          <m:t>0</m:t>
                        </m:r>
                      </m:sub>
                    </m:sSub>
                  </m:oMath>
                </a14:m>
                <a:r>
                  <a:rPr lang="en-GB" sz="1100" dirty="0">
                    <a:solidFill>
                      <a:schemeClr val="tx1"/>
                    </a:solidFill>
                  </a:rPr>
                  <a:t>.</a:t>
                </a:r>
              </a:p>
              <a:p>
                <a:pPr marL="171450" indent="-171450">
                  <a:buFont typeface="Arial" panose="020B0604020202020204" pitchFamily="34" charset="0"/>
                  <a:buChar char="•"/>
                </a:pPr>
                <a:r>
                  <a:rPr lang="en-GB" sz="1100" b="1" dirty="0">
                    <a:solidFill>
                      <a:schemeClr val="tx1"/>
                    </a:solidFill>
                  </a:rPr>
                  <a:t>The</a:t>
                </a:r>
                <a:r>
                  <a:rPr lang="en-GB" sz="1100" dirty="0">
                    <a:solidFill>
                      <a:schemeClr val="tx1"/>
                    </a:solidFill>
                  </a:rPr>
                  <a:t> alternative hypothesis is a proposed explanation that directly contradicts the null hypothesis. In our example, this could be that the soup did lead to recovery. If we can show this to be true, then this would add some new (and useful) knowledge to the world. We normally denote the alternative hypothesis </a:t>
                </a:r>
                <a:r>
                  <a:rPr lang="en-GB" sz="1100" b="1" dirty="0">
                    <a:solidFill>
                      <a:schemeClr val="tx1"/>
                    </a:solidFill>
                  </a:rPr>
                  <a:t>as</a:t>
                </a:r>
                <a:r>
                  <a:rPr lang="en-GB" sz="1100" dirty="0">
                    <a:solidFill>
                      <a:schemeClr val="tx1"/>
                    </a:solidFill>
                  </a:rPr>
                  <a:t> </a:t>
                </a:r>
                <a14:m>
                  <m:oMath xmlns:m="http://schemas.openxmlformats.org/officeDocument/2006/math">
                    <m:sSub>
                      <m:sSubPr>
                        <m:ctrlPr>
                          <a:rPr lang="en-GB" sz="1100" i="1" dirty="0" smtClean="0">
                            <a:solidFill>
                              <a:schemeClr val="tx1"/>
                            </a:solidFill>
                            <a:latin typeface="Cambria Math" panose="02040503050406030204" pitchFamily="18" charset="0"/>
                          </a:rPr>
                        </m:ctrlPr>
                      </m:sSubPr>
                      <m:e>
                        <m:r>
                          <a:rPr lang="en-GB" sz="1100" b="0" i="1" dirty="0" smtClean="0">
                            <a:solidFill>
                              <a:schemeClr val="tx1"/>
                            </a:solidFill>
                            <a:latin typeface="Cambria Math" panose="02040503050406030204" pitchFamily="18" charset="0"/>
                          </a:rPr>
                          <m:t>𝐻</m:t>
                        </m:r>
                      </m:e>
                      <m:sub>
                        <m:r>
                          <a:rPr lang="en-GB" sz="1100" b="0" i="1" dirty="0" smtClean="0">
                            <a:solidFill>
                              <a:schemeClr val="tx1"/>
                            </a:solidFill>
                            <a:latin typeface="Cambria Math" panose="02040503050406030204" pitchFamily="18" charset="0"/>
                          </a:rPr>
                          <m:t>1</m:t>
                        </m:r>
                      </m:sub>
                    </m:sSub>
                    <m:r>
                      <a:rPr lang="en-GB" sz="1100" b="0" i="1" dirty="0" smtClean="0">
                        <a:solidFill>
                          <a:schemeClr val="tx1"/>
                        </a:solidFill>
                        <a:latin typeface="Cambria Math" panose="02040503050406030204" pitchFamily="18" charset="0"/>
                      </a:rPr>
                      <m:t> </m:t>
                    </m:r>
                  </m:oMath>
                </a14:m>
                <a:r>
                  <a:rPr lang="en-GB" sz="1100" dirty="0">
                    <a:solidFill>
                      <a:schemeClr val="tx1"/>
                    </a:solidFill>
                  </a:rPr>
                  <a:t>or </a:t>
                </a:r>
                <a14:m>
                  <m:oMath xmlns:m="http://schemas.openxmlformats.org/officeDocument/2006/math">
                    <m:sSub>
                      <m:sSubPr>
                        <m:ctrlPr>
                          <a:rPr lang="en-GB" sz="1100" i="1" dirty="0" smtClean="0">
                            <a:solidFill>
                              <a:schemeClr val="tx1"/>
                            </a:solidFill>
                            <a:latin typeface="Cambria Math" panose="02040503050406030204" pitchFamily="18" charset="0"/>
                          </a:rPr>
                        </m:ctrlPr>
                      </m:sSubPr>
                      <m:e>
                        <m:r>
                          <a:rPr lang="en-GB" sz="1100" b="0" i="1" dirty="0" smtClean="0">
                            <a:solidFill>
                              <a:schemeClr val="tx1"/>
                            </a:solidFill>
                            <a:latin typeface="Cambria Math" panose="02040503050406030204" pitchFamily="18" charset="0"/>
                          </a:rPr>
                          <m:t>𝐻</m:t>
                        </m:r>
                      </m:e>
                      <m:sub>
                        <m:r>
                          <a:rPr lang="en-GB" sz="1100" b="0" i="1" dirty="0" smtClean="0">
                            <a:solidFill>
                              <a:schemeClr val="tx1"/>
                            </a:solidFill>
                            <a:latin typeface="Cambria Math" panose="02040503050406030204" pitchFamily="18" charset="0"/>
                          </a:rPr>
                          <m:t>𝑎</m:t>
                        </m:r>
                      </m:sub>
                    </m:sSub>
                  </m:oMath>
                </a14:m>
                <a:r>
                  <a:rPr lang="en-GB" sz="1100" dirty="0">
                    <a:solidFill>
                      <a:schemeClr val="tx1"/>
                    </a:solidFill>
                  </a:rPr>
                  <a:t>.</a:t>
                </a:r>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100" dirty="0">
                    <a:solidFill>
                      <a:schemeClr val="tx1"/>
                    </a:solidFill>
                  </a:rPr>
                  <a:t>We turn to thinking about hypotheses. </a:t>
                </a:r>
                <a:r>
                  <a:rPr lang="en-GB" sz="1100" b="1" dirty="0">
                    <a:solidFill>
                      <a:schemeClr val="tx1"/>
                    </a:solidFill>
                  </a:rPr>
                  <a:t>A</a:t>
                </a:r>
                <a:r>
                  <a:rPr lang="en-GB" sz="1100" dirty="0">
                    <a:solidFill>
                      <a:schemeClr val="tx1"/>
                    </a:solidFill>
                  </a:rPr>
                  <a:t> hypothesis is a proposed explanation for an observation, phenomena or relationship. </a:t>
                </a:r>
              </a:p>
              <a:p>
                <a:pPr marL="171450" indent="-171450">
                  <a:buFont typeface="Arial" panose="020B0604020202020204" pitchFamily="34" charset="0"/>
                  <a:buChar char="•"/>
                </a:pPr>
                <a:r>
                  <a:rPr lang="en-GB" sz="1100" b="1" dirty="0">
                    <a:solidFill>
                      <a:schemeClr val="tx1"/>
                    </a:solidFill>
                  </a:rPr>
                  <a:t>You</a:t>
                </a:r>
                <a:r>
                  <a:rPr lang="en-GB" sz="1100" dirty="0">
                    <a:solidFill>
                      <a:schemeClr val="tx1"/>
                    </a:solidFill>
                  </a:rPr>
                  <a:t> no doubt form such explanations each day. Suppose you’re feeling under the weather. You decide some hearty soup might help. You prepare some up and get stuck in. The next day you feel much better. The question is, was the soup responsible for making you feel better? There are many possible explanations for why you recovered so quickly. Each represents a hypothesis. Your best guess may be that the soup helped – this is your working hypothesis. </a:t>
                </a:r>
              </a:p>
              <a:p>
                <a:pPr marL="171450" indent="-171450">
                  <a:buFont typeface="Arial" panose="020B0604020202020204" pitchFamily="34" charset="0"/>
                  <a:buChar char="•"/>
                </a:pPr>
                <a:r>
                  <a:rPr lang="en-GB" sz="1100" b="1" dirty="0">
                    <a:solidFill>
                      <a:schemeClr val="tx1"/>
                    </a:solidFill>
                  </a:rPr>
                  <a:t>The</a:t>
                </a:r>
                <a:r>
                  <a:rPr lang="en-GB" sz="1100" dirty="0">
                    <a:solidFill>
                      <a:schemeClr val="tx1"/>
                    </a:solidFill>
                  </a:rPr>
                  <a:t> null hypothesis is a proposed explanation that is assumed to be true until proven otherwise. It is normally the default position. </a:t>
                </a:r>
              </a:p>
              <a:p>
                <a:pPr marL="171450" indent="-171450">
                  <a:buFont typeface="Arial" panose="020B0604020202020204" pitchFamily="34" charset="0"/>
                  <a:buChar char="•"/>
                </a:pPr>
                <a:r>
                  <a:rPr lang="en-GB" sz="1100" b="1" dirty="0">
                    <a:solidFill>
                      <a:schemeClr val="tx1"/>
                    </a:solidFill>
                  </a:rPr>
                  <a:t>We</a:t>
                </a:r>
                <a:r>
                  <a:rPr lang="en-GB" sz="1100" dirty="0">
                    <a:solidFill>
                      <a:schemeClr val="tx1"/>
                    </a:solidFill>
                  </a:rPr>
                  <a:t> must form a null hypothesis as part of the scientific method. If we continue the soup-based example, a null hypothesis maybe that the soup had no impact on recovery. We normally denote the null hypothesis </a:t>
                </a:r>
                <a:r>
                  <a:rPr lang="en-GB" sz="1100" b="1" dirty="0">
                    <a:solidFill>
                      <a:schemeClr val="tx1"/>
                    </a:solidFill>
                  </a:rPr>
                  <a:t>as</a:t>
                </a:r>
                <a:r>
                  <a:rPr lang="en-GB" sz="1100" dirty="0">
                    <a:solidFill>
                      <a:schemeClr val="tx1"/>
                    </a:solidFill>
                  </a:rPr>
                  <a:t> </a:t>
                </a:r>
                <a:r>
                  <a:rPr lang="en-GB" sz="1100" b="0" i="0" dirty="0">
                    <a:solidFill>
                      <a:schemeClr val="tx1"/>
                    </a:solidFill>
                    <a:latin typeface="Cambria Math" panose="02040503050406030204" pitchFamily="18" charset="0"/>
                  </a:rPr>
                  <a:t>𝐻_0</a:t>
                </a:r>
                <a:r>
                  <a:rPr lang="en-GB" sz="1100" dirty="0">
                    <a:solidFill>
                      <a:schemeClr val="tx1"/>
                    </a:solidFill>
                  </a:rPr>
                  <a:t>.</a:t>
                </a:r>
              </a:p>
              <a:p>
                <a:pPr marL="171450" indent="-171450">
                  <a:buFont typeface="Arial" panose="020B0604020202020204" pitchFamily="34" charset="0"/>
                  <a:buChar char="•"/>
                </a:pPr>
                <a:r>
                  <a:rPr lang="en-GB" sz="1100" b="1" dirty="0">
                    <a:solidFill>
                      <a:schemeClr val="tx1"/>
                    </a:solidFill>
                  </a:rPr>
                  <a:t>The</a:t>
                </a:r>
                <a:r>
                  <a:rPr lang="en-GB" sz="1100" dirty="0">
                    <a:solidFill>
                      <a:schemeClr val="tx1"/>
                    </a:solidFill>
                  </a:rPr>
                  <a:t> alternative hypothesis is a proposed explanation that directly contradicts the null hypothesis. In our example, this could be that the soup did lead to recovery. If we can show this to be true, then this would add some new (and useful) knowledge to the world. We normally denote the alternative hypothesis </a:t>
                </a:r>
                <a:r>
                  <a:rPr lang="en-GB" sz="1100" b="1" dirty="0">
                    <a:solidFill>
                      <a:schemeClr val="tx1"/>
                    </a:solidFill>
                  </a:rPr>
                  <a:t>as</a:t>
                </a:r>
                <a:r>
                  <a:rPr lang="en-GB" sz="1100" dirty="0">
                    <a:solidFill>
                      <a:schemeClr val="tx1"/>
                    </a:solidFill>
                  </a:rPr>
                  <a:t> </a:t>
                </a:r>
                <a:r>
                  <a:rPr lang="en-GB" sz="1100" b="0" i="0" dirty="0">
                    <a:solidFill>
                      <a:schemeClr val="tx1"/>
                    </a:solidFill>
                    <a:latin typeface="Cambria Math" panose="02040503050406030204" pitchFamily="18" charset="0"/>
                  </a:rPr>
                  <a:t>𝐻_1  </a:t>
                </a:r>
                <a:r>
                  <a:rPr lang="en-GB" sz="1100" dirty="0">
                    <a:solidFill>
                      <a:schemeClr val="tx1"/>
                    </a:solidFill>
                  </a:rPr>
                  <a:t>or </a:t>
                </a:r>
                <a:r>
                  <a:rPr lang="en-GB" sz="1100" b="0" i="0" dirty="0">
                    <a:solidFill>
                      <a:schemeClr val="tx1"/>
                    </a:solidFill>
                    <a:latin typeface="Cambria Math" panose="02040503050406030204" pitchFamily="18" charset="0"/>
                  </a:rPr>
                  <a:t>𝐻_𝑎</a:t>
                </a:r>
                <a:r>
                  <a:rPr lang="en-GB" sz="1100" dirty="0">
                    <a:solidFill>
                      <a:schemeClr val="tx1"/>
                    </a:solidFill>
                  </a:rPr>
                  <a:t>.</a:t>
                </a:r>
              </a:p>
            </p:txBody>
          </p:sp>
        </mc:Fallback>
      </mc:AlternateContent>
    </p:spTree>
    <p:extLst>
      <p:ext uri="{BB962C8B-B14F-4D97-AF65-F5344CB8AC3E}">
        <p14:creationId xmlns:p14="http://schemas.microsoft.com/office/powerpoint/2010/main" val="1550737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100" b="1" dirty="0">
                <a:solidFill>
                  <a:schemeClr val="tx1"/>
                </a:solidFill>
              </a:rPr>
              <a:t>Hypotheses</a:t>
            </a:r>
            <a:r>
              <a:rPr lang="en-GB" sz="1100" dirty="0">
                <a:solidFill>
                  <a:schemeClr val="tx1"/>
                </a:solidFill>
              </a:rPr>
              <a:t> must be falsifiable, otherwise they can never be properly tested. For example - if I hypothesise that </a:t>
            </a:r>
            <a:r>
              <a:rPr lang="en-GB" sz="1100" b="1" dirty="0">
                <a:solidFill>
                  <a:schemeClr val="tx1"/>
                </a:solidFill>
              </a:rPr>
              <a:t>Loch</a:t>
            </a:r>
            <a:r>
              <a:rPr lang="en-GB" sz="1100" dirty="0">
                <a:solidFill>
                  <a:schemeClr val="tx1"/>
                </a:solidFill>
              </a:rPr>
              <a:t> Ness contains a large green reptile that answers to the name “</a:t>
            </a:r>
            <a:r>
              <a:rPr lang="en-GB" sz="1100" b="1" dirty="0">
                <a:solidFill>
                  <a:schemeClr val="tx1"/>
                </a:solidFill>
              </a:rPr>
              <a:t>Nessie</a:t>
            </a:r>
            <a:r>
              <a:rPr lang="en-GB" sz="1100" dirty="0">
                <a:solidFill>
                  <a:schemeClr val="tx1"/>
                </a:solidFill>
              </a:rPr>
              <a:t>”, this is impossible to test. This is because with each test I will only encounter an absence of evidence, for which people will propose an explanation. If I didn’t find Nessie today when searching, this is because it was hiding. When I search for tracks I find none - this is because Nessie never leaves the water, and so on. </a:t>
            </a:r>
            <a:r>
              <a:rPr lang="en-GB" sz="1100" b="1" dirty="0">
                <a:solidFill>
                  <a:schemeClr val="tx1"/>
                </a:solidFill>
              </a:rPr>
              <a:t>In</a:t>
            </a:r>
            <a:r>
              <a:rPr lang="en-GB" sz="1100" dirty="0">
                <a:solidFill>
                  <a:schemeClr val="tx1"/>
                </a:solidFill>
              </a:rPr>
              <a:t> general, a falsifiable statement only needs one observation to disprove it.</a:t>
            </a:r>
          </a:p>
        </p:txBody>
      </p:sp>
    </p:spTree>
    <p:extLst>
      <p:ext uri="{BB962C8B-B14F-4D97-AF65-F5344CB8AC3E}">
        <p14:creationId xmlns:p14="http://schemas.microsoft.com/office/powerpoint/2010/main" val="4014557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r>
              <a:rPr lang="en-GB" sz="1100" dirty="0">
                <a:solidFill>
                  <a:schemeClr val="tx1"/>
                </a:solidFill>
              </a:rPr>
              <a:t>The video on the slide will provide another perspective on the null and alternative hypotheses. Please watch the video when ready (it lasts around 4 minutes, </a:t>
            </a:r>
            <a:r>
              <a:rPr lang="en-GB" sz="1200" b="0" i="0" kern="1200" dirty="0">
                <a:solidFill>
                  <a:schemeClr val="tx1"/>
                </a:solidFill>
                <a:effectLst/>
                <a:latin typeface="+mn-lt"/>
                <a:ea typeface="+mn-ea"/>
                <a:cs typeface="+mn-cs"/>
                <a:hlinkClick r:id="rId3"/>
              </a:rPr>
              <a:t>https://youtu.be/ZzeXCKd5a18</a:t>
            </a:r>
            <a:r>
              <a:rPr lang="en-GB" sz="1100" dirty="0">
                <a:solidFill>
                  <a:schemeClr val="tx1"/>
                </a:solidFill>
              </a:rPr>
              <a:t>).</a:t>
            </a:r>
          </a:p>
        </p:txBody>
      </p:sp>
    </p:spTree>
    <p:extLst>
      <p:ext uri="{BB962C8B-B14F-4D97-AF65-F5344CB8AC3E}">
        <p14:creationId xmlns:p14="http://schemas.microsoft.com/office/powerpoint/2010/main" val="132494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a:xfrm>
            <a:off x="169172" y="2827130"/>
            <a:ext cx="4681330" cy="1015663"/>
          </a:xfrm>
        </p:spPr>
        <p:txBody>
          <a:bodyPr/>
          <a:lstStyle/>
          <a:p>
            <a:pPr marL="0" indent="0">
              <a:buFont typeface="Arial" panose="020B0604020202020204" pitchFamily="34" charset="0"/>
              <a:buNone/>
            </a:pPr>
            <a:r>
              <a:rPr lang="en-GB" sz="1100" kern="1200" dirty="0">
                <a:solidFill>
                  <a:schemeClr val="tx1"/>
                </a:solidFill>
                <a:effectLst/>
                <a:latin typeface="+mn-lt"/>
                <a:ea typeface="+mn-ea"/>
                <a:cs typeface="+mn-cs"/>
              </a:rPr>
              <a:t>When faced with a null hypothesis and an alternative hypothesis, we must design an experiment to test them. </a:t>
            </a:r>
          </a:p>
          <a:p>
            <a:pPr marL="0" indent="0">
              <a:buFont typeface="Arial" panose="020B0604020202020204" pitchFamily="34" charset="0"/>
              <a:buNone/>
            </a:pPr>
            <a:endParaRPr lang="en-GB"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100" b="1" kern="1200" dirty="0">
                <a:solidFill>
                  <a:schemeClr val="tx1"/>
                </a:solidFill>
                <a:effectLst/>
                <a:latin typeface="+mn-lt"/>
                <a:ea typeface="+mn-ea"/>
                <a:cs typeface="+mn-cs"/>
              </a:rPr>
              <a:t>The</a:t>
            </a:r>
            <a:r>
              <a:rPr lang="en-GB" sz="1100" kern="1200" dirty="0">
                <a:solidFill>
                  <a:schemeClr val="tx1"/>
                </a:solidFill>
                <a:effectLst/>
                <a:latin typeface="+mn-lt"/>
                <a:ea typeface="+mn-ea"/>
                <a:cs typeface="+mn-cs"/>
              </a:rPr>
              <a:t> design will vary according to the hypotheses under consideration, but there are some general similarities between all experiments.  This is best illustrated via an example. </a:t>
            </a:r>
          </a:p>
          <a:p>
            <a:pPr marL="171450" indent="-171450">
              <a:buFont typeface="Arial" panose="020B0604020202020204" pitchFamily="34" charset="0"/>
              <a:buChar char="•"/>
            </a:pPr>
            <a:r>
              <a:rPr lang="en-GB" sz="1100" b="1" kern="1200" dirty="0">
                <a:solidFill>
                  <a:schemeClr val="tx1"/>
                </a:solidFill>
                <a:effectLst/>
                <a:latin typeface="+mn-lt"/>
                <a:ea typeface="+mn-ea"/>
                <a:cs typeface="+mn-cs"/>
              </a:rPr>
              <a:t>Suppose</a:t>
            </a:r>
            <a:r>
              <a:rPr lang="en-GB" sz="1100" kern="1200" dirty="0">
                <a:solidFill>
                  <a:schemeClr val="tx1"/>
                </a:solidFill>
                <a:effectLst/>
                <a:latin typeface="+mn-lt"/>
                <a:ea typeface="+mn-ea"/>
                <a:cs typeface="+mn-cs"/>
              </a:rPr>
              <a:t> we aim to determine if users of a shopping website spend more if targeted advertisements are removed. </a:t>
            </a:r>
          </a:p>
          <a:p>
            <a:pPr marL="171450" indent="-171450">
              <a:buFont typeface="Arial" panose="020B0604020202020204" pitchFamily="34" charset="0"/>
              <a:buChar char="•"/>
            </a:pPr>
            <a:r>
              <a:rPr lang="en-GB" sz="1100" kern="1200" dirty="0">
                <a:solidFill>
                  <a:schemeClr val="tx1"/>
                </a:solidFill>
                <a:effectLst/>
                <a:latin typeface="+mn-lt"/>
                <a:ea typeface="+mn-ea"/>
                <a:cs typeface="+mn-cs"/>
              </a:rPr>
              <a:t>We form the </a:t>
            </a:r>
            <a:r>
              <a:rPr lang="en-GB" sz="1100" b="1" kern="1200" dirty="0">
                <a:solidFill>
                  <a:schemeClr val="tx1"/>
                </a:solidFill>
                <a:effectLst/>
                <a:latin typeface="+mn-lt"/>
                <a:ea typeface="+mn-ea"/>
                <a:cs typeface="+mn-cs"/>
              </a:rPr>
              <a:t>null</a:t>
            </a:r>
            <a:r>
              <a:rPr lang="en-GB" sz="1100" kern="1200" dirty="0">
                <a:solidFill>
                  <a:schemeClr val="tx1"/>
                </a:solidFill>
                <a:effectLst/>
                <a:latin typeface="+mn-lt"/>
                <a:ea typeface="+mn-ea"/>
                <a:cs typeface="+mn-cs"/>
              </a:rPr>
              <a:t> hypothesis which says removing ads has no effect on sales, whilst the </a:t>
            </a:r>
            <a:r>
              <a:rPr lang="en-GB" sz="1100" b="1" kern="1200" dirty="0">
                <a:solidFill>
                  <a:schemeClr val="tx1"/>
                </a:solidFill>
                <a:effectLst/>
                <a:latin typeface="+mn-lt"/>
                <a:ea typeface="+mn-ea"/>
                <a:cs typeface="+mn-cs"/>
              </a:rPr>
              <a:t>alternative</a:t>
            </a:r>
            <a:r>
              <a:rPr lang="en-GB" sz="1100" kern="1200" dirty="0">
                <a:solidFill>
                  <a:schemeClr val="tx1"/>
                </a:solidFill>
                <a:effectLst/>
                <a:latin typeface="+mn-lt"/>
                <a:ea typeface="+mn-ea"/>
                <a:cs typeface="+mn-cs"/>
              </a:rPr>
              <a:t> hypothesis indicates there is an effect (positive or negative) on sales. To test this, we design an experiment which measures sales for </a:t>
            </a:r>
            <a:r>
              <a:rPr lang="en-GB" sz="1100" b="1" kern="1200" dirty="0">
                <a:solidFill>
                  <a:schemeClr val="tx1"/>
                </a:solidFill>
                <a:effectLst/>
                <a:latin typeface="+mn-lt"/>
                <a:ea typeface="+mn-ea"/>
                <a:cs typeface="+mn-cs"/>
              </a:rPr>
              <a:t>two</a:t>
            </a:r>
            <a:r>
              <a:rPr lang="en-GB" sz="1100" kern="1200" dirty="0">
                <a:solidFill>
                  <a:schemeClr val="tx1"/>
                </a:solidFill>
                <a:effectLst/>
                <a:latin typeface="+mn-lt"/>
                <a:ea typeface="+mn-ea"/>
                <a:cs typeface="+mn-cs"/>
              </a:rPr>
              <a:t> groups of individuals. Those targeted by ads, and those not targeted.</a:t>
            </a:r>
          </a:p>
          <a:p>
            <a:pPr marL="171450" indent="-171450">
              <a:buFont typeface="Arial" panose="020B0604020202020204" pitchFamily="34" charset="0"/>
              <a:buChar char="•"/>
            </a:pPr>
            <a:r>
              <a:rPr lang="en-GB" sz="1100" kern="1200" dirty="0">
                <a:solidFill>
                  <a:schemeClr val="tx1"/>
                </a:solidFill>
                <a:effectLst/>
                <a:latin typeface="+mn-lt"/>
                <a:ea typeface="+mn-ea"/>
                <a:cs typeface="+mn-cs"/>
              </a:rPr>
              <a:t>In this case, the group targeted by ads is known as the </a:t>
            </a:r>
            <a:r>
              <a:rPr lang="en-GB" sz="1100" b="1" kern="1200" dirty="0">
                <a:solidFill>
                  <a:schemeClr val="tx1"/>
                </a:solidFill>
                <a:effectLst/>
                <a:latin typeface="+mn-lt"/>
                <a:ea typeface="+mn-ea"/>
                <a:cs typeface="+mn-cs"/>
              </a:rPr>
              <a:t>control</a:t>
            </a:r>
            <a:r>
              <a:rPr lang="en-GB" sz="1100" kern="1200" dirty="0">
                <a:solidFill>
                  <a:schemeClr val="tx1"/>
                </a:solidFill>
                <a:effectLst/>
                <a:latin typeface="+mn-lt"/>
                <a:ea typeface="+mn-ea"/>
                <a:cs typeface="+mn-cs"/>
              </a:rPr>
              <a:t> group. Whilst the group not targeted is called the </a:t>
            </a:r>
            <a:r>
              <a:rPr lang="en-GB" sz="1100" b="1" kern="1200" dirty="0">
                <a:solidFill>
                  <a:schemeClr val="tx1"/>
                </a:solidFill>
                <a:effectLst/>
                <a:latin typeface="+mn-lt"/>
                <a:ea typeface="+mn-ea"/>
                <a:cs typeface="+mn-cs"/>
              </a:rPr>
              <a:t>experimental</a:t>
            </a:r>
            <a:r>
              <a:rPr lang="en-GB" sz="1100" kern="1200" dirty="0">
                <a:solidFill>
                  <a:schemeClr val="tx1"/>
                </a:solidFill>
                <a:effectLst/>
                <a:latin typeface="+mn-lt"/>
                <a:ea typeface="+mn-ea"/>
                <a:cs typeface="+mn-cs"/>
              </a:rPr>
              <a:t> group. Next we define the variables within our experiment. </a:t>
            </a:r>
          </a:p>
          <a:p>
            <a:pPr marL="171450" indent="-171450">
              <a:buFont typeface="Arial" panose="020B0604020202020204" pitchFamily="34" charset="0"/>
              <a:buChar char="•"/>
            </a:pPr>
            <a:r>
              <a:rPr lang="en-GB" sz="1100" kern="1200" dirty="0">
                <a:solidFill>
                  <a:schemeClr val="tx1"/>
                </a:solidFill>
                <a:effectLst/>
                <a:latin typeface="+mn-lt"/>
                <a:ea typeface="+mn-ea"/>
                <a:cs typeface="+mn-cs"/>
              </a:rPr>
              <a:t>There are </a:t>
            </a:r>
            <a:r>
              <a:rPr lang="en-GB" sz="1100" b="1" kern="1200" dirty="0">
                <a:solidFill>
                  <a:schemeClr val="tx1"/>
                </a:solidFill>
                <a:effectLst/>
                <a:latin typeface="+mn-lt"/>
                <a:ea typeface="+mn-ea"/>
                <a:cs typeface="+mn-cs"/>
              </a:rPr>
              <a:t>independent</a:t>
            </a:r>
            <a:r>
              <a:rPr lang="en-GB" sz="1100" kern="1200" dirty="0">
                <a:solidFill>
                  <a:schemeClr val="tx1"/>
                </a:solidFill>
                <a:effectLst/>
                <a:latin typeface="+mn-lt"/>
                <a:ea typeface="+mn-ea"/>
                <a:cs typeface="+mn-cs"/>
              </a:rPr>
              <a:t> variables. In this case the independent variable describes the </a:t>
            </a:r>
            <a:r>
              <a:rPr lang="en-GB" sz="1100" b="1" kern="1200" dirty="0">
                <a:solidFill>
                  <a:schemeClr val="tx1"/>
                </a:solidFill>
                <a:effectLst/>
                <a:latin typeface="+mn-lt"/>
                <a:ea typeface="+mn-ea"/>
                <a:cs typeface="+mn-cs"/>
              </a:rPr>
              <a:t>quantity</a:t>
            </a:r>
            <a:r>
              <a:rPr lang="en-GB" sz="1100" kern="1200" dirty="0">
                <a:solidFill>
                  <a:schemeClr val="tx1"/>
                </a:solidFill>
                <a:effectLst/>
                <a:latin typeface="+mn-lt"/>
                <a:ea typeface="+mn-ea"/>
                <a:cs typeface="+mn-cs"/>
              </a:rPr>
              <a:t> of ads a user is exposed to. </a:t>
            </a:r>
            <a:r>
              <a:rPr lang="en-GB" sz="1100" b="1" kern="1200" dirty="0">
                <a:solidFill>
                  <a:schemeClr val="tx1"/>
                </a:solidFill>
                <a:effectLst/>
                <a:latin typeface="+mn-lt"/>
                <a:ea typeface="+mn-ea"/>
                <a:cs typeface="+mn-cs"/>
              </a:rPr>
              <a:t>The</a:t>
            </a:r>
            <a:r>
              <a:rPr lang="en-GB" sz="1100" kern="1200" dirty="0">
                <a:solidFill>
                  <a:schemeClr val="tx1"/>
                </a:solidFill>
                <a:effectLst/>
                <a:latin typeface="+mn-lt"/>
                <a:ea typeface="+mn-ea"/>
                <a:cs typeface="+mn-cs"/>
              </a:rPr>
              <a:t> independent variable is what we change between the control and experimental groups.</a:t>
            </a:r>
          </a:p>
          <a:p>
            <a:pPr marL="171450" indent="-171450">
              <a:buFont typeface="Arial" panose="020B0604020202020204" pitchFamily="34" charset="0"/>
              <a:buChar char="•"/>
            </a:pPr>
            <a:r>
              <a:rPr lang="en-GB" sz="1100" kern="1200" dirty="0">
                <a:solidFill>
                  <a:schemeClr val="tx1"/>
                </a:solidFill>
                <a:effectLst/>
                <a:latin typeface="+mn-lt"/>
                <a:ea typeface="+mn-ea"/>
                <a:cs typeface="+mn-cs"/>
              </a:rPr>
              <a:t>Then there is the </a:t>
            </a:r>
            <a:r>
              <a:rPr lang="en-GB" sz="1100" b="1" kern="1200" dirty="0">
                <a:solidFill>
                  <a:schemeClr val="tx1"/>
                </a:solidFill>
                <a:effectLst/>
                <a:latin typeface="+mn-lt"/>
                <a:ea typeface="+mn-ea"/>
                <a:cs typeface="+mn-cs"/>
              </a:rPr>
              <a:t>dependent</a:t>
            </a:r>
            <a:r>
              <a:rPr lang="en-GB" sz="1100" kern="1200" dirty="0">
                <a:solidFill>
                  <a:schemeClr val="tx1"/>
                </a:solidFill>
                <a:effectLst/>
                <a:latin typeface="+mn-lt"/>
                <a:ea typeface="+mn-ea"/>
                <a:cs typeface="+mn-cs"/>
              </a:rPr>
              <a:t> variable, sometimes called the response variable. In this case this would be the value of sales per customer – this is the value we measure during our experiment.  </a:t>
            </a:r>
          </a:p>
          <a:p>
            <a:endParaRPr lang="en-GB" sz="1100" dirty="0">
              <a:solidFill>
                <a:schemeClr val="tx1"/>
              </a:solidFill>
            </a:endParaRPr>
          </a:p>
        </p:txBody>
      </p:sp>
    </p:spTree>
    <p:extLst>
      <p:ext uri="{BB962C8B-B14F-4D97-AF65-F5344CB8AC3E}">
        <p14:creationId xmlns:p14="http://schemas.microsoft.com/office/powerpoint/2010/main" val="2625149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a:xfrm>
            <a:off x="169172" y="2827130"/>
            <a:ext cx="4681330" cy="1015663"/>
          </a:xfrm>
        </p:spPr>
        <p:txBody>
          <a:bodyPr/>
          <a:lstStyle/>
          <a:p>
            <a:pPr marL="171450" indent="-171450">
              <a:buFont typeface="Arial" panose="020B0604020202020204" pitchFamily="34" charset="0"/>
              <a:buChar char="•"/>
            </a:pPr>
            <a:r>
              <a:rPr lang="en-GB" sz="1100" kern="1200" dirty="0">
                <a:solidFill>
                  <a:schemeClr val="tx1"/>
                </a:solidFill>
                <a:effectLst/>
                <a:latin typeface="+mn-lt"/>
                <a:ea typeface="+mn-ea"/>
                <a:cs typeface="+mn-cs"/>
              </a:rPr>
              <a:t>Finally, there are one or more </a:t>
            </a:r>
            <a:r>
              <a:rPr lang="en-GB" sz="1100" b="1" kern="1200" dirty="0">
                <a:solidFill>
                  <a:schemeClr val="tx1"/>
                </a:solidFill>
                <a:effectLst/>
                <a:latin typeface="+mn-lt"/>
                <a:ea typeface="+mn-ea"/>
                <a:cs typeface="+mn-cs"/>
              </a:rPr>
              <a:t>control</a:t>
            </a:r>
            <a:r>
              <a:rPr lang="en-GB" sz="1100" kern="1200" dirty="0">
                <a:solidFill>
                  <a:schemeClr val="tx1"/>
                </a:solidFill>
                <a:effectLst/>
                <a:latin typeface="+mn-lt"/>
                <a:ea typeface="+mn-ea"/>
                <a:cs typeface="+mn-cs"/>
              </a:rPr>
              <a:t> variables, which are constant, and don’t change between the groups. By designing our experiment in this way, having only </a:t>
            </a:r>
            <a:r>
              <a:rPr lang="en-GB" sz="1100" b="1" kern="1200" dirty="0">
                <a:solidFill>
                  <a:schemeClr val="tx1"/>
                </a:solidFill>
                <a:effectLst/>
                <a:latin typeface="+mn-lt"/>
                <a:ea typeface="+mn-ea"/>
                <a:cs typeface="+mn-cs"/>
              </a:rPr>
              <a:t>one</a:t>
            </a:r>
            <a:r>
              <a:rPr lang="en-GB" sz="1100" kern="1200" dirty="0">
                <a:solidFill>
                  <a:schemeClr val="tx1"/>
                </a:solidFill>
                <a:effectLst/>
                <a:latin typeface="+mn-lt"/>
                <a:ea typeface="+mn-ea"/>
                <a:cs typeface="+mn-cs"/>
              </a:rPr>
              <a:t> variable difference between the control and experimental groups, we can measure any real difference that may be present. If we altered more than 1 variable between the groups, we wouldn’t know which was responsible for any change we may observe.  We can summarise experimental design as a process whereby you identify groups and determine the experimental variables. When designing experiments we must also keep in mind replicability. A good experiment is a reproducible experiment. The variables able we’ve used could present some replicability issues. What happens if the experiment is conducted in November / December, which in western countries, may see an increase in sales due to the holiday season. This sort of influence would have to be controlled for. </a:t>
            </a:r>
          </a:p>
          <a:p>
            <a:r>
              <a:rPr lang="en-GB" sz="1100" kern="1200" dirty="0">
                <a:solidFill>
                  <a:schemeClr val="tx1"/>
                </a:solidFill>
                <a:effectLst/>
                <a:latin typeface="+mn-lt"/>
                <a:ea typeface="+mn-ea"/>
                <a:cs typeface="+mn-cs"/>
              </a:rPr>
              <a:t> </a:t>
            </a:r>
          </a:p>
          <a:p>
            <a:endParaRPr lang="en-GB" sz="1100" dirty="0">
              <a:solidFill>
                <a:schemeClr val="tx1"/>
              </a:solidFill>
            </a:endParaRPr>
          </a:p>
        </p:txBody>
      </p:sp>
    </p:spTree>
    <p:extLst>
      <p:ext uri="{BB962C8B-B14F-4D97-AF65-F5344CB8AC3E}">
        <p14:creationId xmlns:p14="http://schemas.microsoft.com/office/powerpoint/2010/main" val="333939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r>
              <a:rPr lang="en-GB" sz="1100" dirty="0">
                <a:solidFill>
                  <a:schemeClr val="tx1"/>
                </a:solidFill>
              </a:rPr>
              <a:t>The following video (</a:t>
            </a:r>
            <a:r>
              <a:rPr lang="en-GB" sz="1200" b="0" i="0" kern="1200" dirty="0">
                <a:solidFill>
                  <a:schemeClr val="tx1"/>
                </a:solidFill>
                <a:effectLst/>
                <a:latin typeface="+mn-lt"/>
                <a:ea typeface="+mn-ea"/>
                <a:cs typeface="+mn-cs"/>
                <a:hlinkClick r:id="rId3"/>
              </a:rPr>
              <a:t>https://youtu.be/DaBq0naj0YY</a:t>
            </a:r>
            <a:r>
              <a:rPr lang="en-GB" sz="1200" b="0" i="0" kern="1200" dirty="0">
                <a:solidFill>
                  <a:schemeClr val="tx1"/>
                </a:solidFill>
                <a:effectLst/>
                <a:latin typeface="+mn-lt"/>
                <a:ea typeface="+mn-ea"/>
                <a:cs typeface="+mn-cs"/>
              </a:rPr>
              <a:t>) </a:t>
            </a:r>
            <a:r>
              <a:rPr lang="en-GB" sz="1100" dirty="0">
                <a:solidFill>
                  <a:schemeClr val="tx1"/>
                </a:solidFill>
              </a:rPr>
              <a:t>will help recap some of the issues we’ve just covered with regards to experimental design. Please take a look and think about how you could apply this approach to data science challenges.</a:t>
            </a:r>
          </a:p>
        </p:txBody>
      </p:sp>
    </p:spTree>
    <p:extLst>
      <p:ext uri="{BB962C8B-B14F-4D97-AF65-F5344CB8AC3E}">
        <p14:creationId xmlns:p14="http://schemas.microsoft.com/office/powerpoint/2010/main" val="840001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100" b="1" dirty="0">
                <a:solidFill>
                  <a:schemeClr val="tx1"/>
                </a:solidFill>
              </a:rPr>
              <a:t>Once</a:t>
            </a:r>
            <a:r>
              <a:rPr lang="en-GB" sz="1100" dirty="0">
                <a:solidFill>
                  <a:schemeClr val="tx1"/>
                </a:solidFill>
              </a:rPr>
              <a:t> you’ve designed your experiment, you ultimately prepare it and then carry it out.</a:t>
            </a:r>
          </a:p>
          <a:p>
            <a:pPr marL="171450" indent="-171450">
              <a:buFont typeface="Arial" panose="020B0604020202020204" pitchFamily="34" charset="0"/>
              <a:buChar char="•"/>
            </a:pPr>
            <a:r>
              <a:rPr lang="en-GB" sz="1100" dirty="0">
                <a:solidFill>
                  <a:schemeClr val="tx1"/>
                </a:solidFill>
              </a:rPr>
              <a:t>In data science this usually involves first collecting and cleaning data. Then we can write code/use tools to run the experiment and ensure results are collected in a standard intuitive format amenable to analysis.</a:t>
            </a:r>
          </a:p>
          <a:p>
            <a:pPr marL="171450" indent="-171450">
              <a:buFont typeface="Arial" panose="020B0604020202020204" pitchFamily="34" charset="0"/>
              <a:buChar char="•"/>
            </a:pPr>
            <a:r>
              <a:rPr lang="en-GB" sz="1100" b="1" dirty="0">
                <a:solidFill>
                  <a:schemeClr val="tx1"/>
                </a:solidFill>
              </a:rPr>
              <a:t>Perhaps</a:t>
            </a:r>
            <a:r>
              <a:rPr lang="en-GB" sz="1100" dirty="0">
                <a:solidFill>
                  <a:schemeClr val="tx1"/>
                </a:solidFill>
              </a:rPr>
              <a:t> the most important part of the experiment involves analysis. Here the null and alternative hypotheses are considered and evaluated against the results collected. Usually the results are analysed using the tools of statistics, and acceptance/rejection of any hypotheses decided using a statistical test – it is not a matter of personal opinion.</a:t>
            </a:r>
          </a:p>
          <a:p>
            <a:pPr marL="171450" indent="-171450">
              <a:buFont typeface="Arial" panose="020B0604020202020204" pitchFamily="34" charset="0"/>
              <a:buChar char="•"/>
            </a:pPr>
            <a:r>
              <a:rPr lang="en-GB" sz="1100" b="1" dirty="0">
                <a:solidFill>
                  <a:schemeClr val="tx1"/>
                </a:solidFill>
              </a:rPr>
              <a:t>Eventually</a:t>
            </a:r>
            <a:r>
              <a:rPr lang="en-GB" sz="1100" dirty="0">
                <a:solidFill>
                  <a:schemeClr val="tx1"/>
                </a:solidFill>
              </a:rPr>
              <a:t> results are reported to various stakeholders. Reports usually contain an executive summary the outcome for non-data scientists to digest, but with additional detail provided in the main body of the report – including a description of the experimental methodology. Software tools are often used to automatically produce sophisticated reports, which may include various forms of data visualisation.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dirty="0">
                <a:solidFill>
                  <a:schemeClr val="tx1"/>
                </a:solidFill>
              </a:rPr>
              <a:t>Traditionally</a:t>
            </a:r>
            <a:r>
              <a:rPr lang="en-GB" sz="1100" dirty="0">
                <a:solidFill>
                  <a:schemeClr val="tx1"/>
                </a:solidFill>
              </a:rPr>
              <a:t> negative outcomes have been viewed as failures – if we spend time developing an experiment and it fails, it can feel like a waste of time. However, negative results should not be viewed this way. Negative results are just as useful as </a:t>
            </a:r>
            <a:r>
              <a:rPr lang="en-GB" sz="1100" b="1" dirty="0">
                <a:solidFill>
                  <a:schemeClr val="tx1"/>
                </a:solidFill>
              </a:rPr>
              <a:t>positive</a:t>
            </a:r>
            <a:r>
              <a:rPr lang="en-GB" sz="1100" dirty="0">
                <a:solidFill>
                  <a:schemeClr val="tx1"/>
                </a:solidFill>
              </a:rPr>
              <a:t> results. They lead us to the objective truth and are crucial signposts on that path.</a:t>
            </a:r>
          </a:p>
        </p:txBody>
      </p:sp>
    </p:spTree>
    <p:extLst>
      <p:ext uri="{BB962C8B-B14F-4D97-AF65-F5344CB8AC3E}">
        <p14:creationId xmlns:p14="http://schemas.microsoft.com/office/powerpoint/2010/main" val="2904437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tx1"/>
                </a:solidFill>
              </a:rPr>
              <a:t>Data science means different things to different people. To some data science is just business analytics, business intelligence, predictive modelling, or statistics by a different name. I feel there is some truth to this sentiment. Yet today data science is a discipline that combines many of these areas to form something more than the sum of its parts. With that in mind, </a:t>
            </a:r>
            <a:r>
              <a:rPr lang="en-GB" sz="1100" b="1" dirty="0">
                <a:solidFill>
                  <a:schemeClr val="tx1"/>
                </a:solidFill>
              </a:rPr>
              <a:t>we</a:t>
            </a:r>
            <a:r>
              <a:rPr lang="en-GB" sz="1100" dirty="0">
                <a:solidFill>
                  <a:schemeClr val="tx1"/>
                </a:solidFill>
              </a:rPr>
              <a:t> can loosely define data science as follows. “</a:t>
            </a:r>
            <a:r>
              <a:rPr lang="en-GB" sz="1100" b="1" dirty="0">
                <a:solidFill>
                  <a:schemeClr val="tx1"/>
                </a:solidFill>
              </a:rPr>
              <a:t>Data</a:t>
            </a:r>
            <a:r>
              <a:rPr lang="en-GB" sz="1100" dirty="0">
                <a:solidFill>
                  <a:schemeClr val="tx1"/>
                </a:solidFill>
              </a:rPr>
              <a:t> science is a technical discipline concerned with the extraction of new knowledge from data, via application of the scientific method, in conjunction with the tools of mathematics and statistics.” Please feel free to quote me on that!</a:t>
            </a:r>
          </a:p>
          <a:p>
            <a:endParaRPr lang="en-GB" sz="1100" dirty="0">
              <a:solidFill>
                <a:schemeClr val="tx1"/>
              </a:solidFill>
            </a:endParaRPr>
          </a:p>
          <a:p>
            <a:endParaRPr lang="en-GB" sz="1100" dirty="0">
              <a:solidFill>
                <a:schemeClr val="tx1"/>
              </a:solidFill>
            </a:endParaRPr>
          </a:p>
          <a:p>
            <a:r>
              <a:rPr lang="en-GB" sz="1100" dirty="0">
                <a:solidFill>
                  <a:schemeClr val="tx1"/>
                </a:solidFill>
              </a:rPr>
              <a:t>This description is very high level and hides much of the complexity of what data science involves in a practical sense. It is a multidisciplinary area. To succeed in data science, you require knowledge from lots of different areas. This </a:t>
            </a:r>
            <a:r>
              <a:rPr lang="en-GB" sz="1100" b="1" dirty="0">
                <a:solidFill>
                  <a:schemeClr val="tx1"/>
                </a:solidFill>
              </a:rPr>
              <a:t>includes</a:t>
            </a:r>
            <a:r>
              <a:rPr lang="en-GB" sz="1100" dirty="0">
                <a:solidFill>
                  <a:schemeClr val="tx1"/>
                </a:solidFill>
              </a:rPr>
              <a:t> </a:t>
            </a:r>
            <a:r>
              <a:rPr lang="en-GB" sz="1100" b="0" dirty="0">
                <a:solidFill>
                  <a:schemeClr val="tx1"/>
                </a:solidFill>
              </a:rPr>
              <a:t>computer science, mathematics, and of course the domain in which data science is to be applied. It is hard for any one person to be an expert in all three areas. In reality we have to apply a trade-off – either we acquire deep knowledge in one specific area, or shallower knowledge in all three. This trade-off is acceptable so long as we remain aware of our limitations and seek out knowledge to fill any gaps when required.</a:t>
            </a:r>
            <a:endParaRPr lang="en-GB" sz="1100" dirty="0">
              <a:solidFill>
                <a:schemeClr val="tx1"/>
              </a:solidFill>
            </a:endParaRPr>
          </a:p>
        </p:txBody>
      </p:sp>
    </p:spTree>
    <p:extLst>
      <p:ext uri="{BB962C8B-B14F-4D97-AF65-F5344CB8AC3E}">
        <p14:creationId xmlns:p14="http://schemas.microsoft.com/office/powerpoint/2010/main" val="4159032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r>
              <a:rPr lang="en-GB" sz="1100" dirty="0">
                <a:solidFill>
                  <a:schemeClr val="tx1"/>
                </a:solidFill>
              </a:rPr>
              <a:t>Now that we’ve become familiar with data science and the scientific process, let’s hear about some case studies. When ready watch the video (</a:t>
            </a:r>
            <a:r>
              <a:rPr lang="en-GB" sz="1200" b="0" i="0" kern="1200" dirty="0">
                <a:solidFill>
                  <a:schemeClr val="tx1"/>
                </a:solidFill>
                <a:effectLst/>
                <a:latin typeface="+mn-lt"/>
                <a:ea typeface="+mn-ea"/>
                <a:cs typeface="+mn-cs"/>
                <a:hlinkClick r:id="rId3"/>
              </a:rPr>
              <a:t>https://youtu.be</a:t>
            </a:r>
            <a:r>
              <a:rPr lang="en-GB" sz="1200" b="0" i="0" kern="1200">
                <a:solidFill>
                  <a:schemeClr val="tx1"/>
                </a:solidFill>
                <a:effectLst/>
                <a:latin typeface="+mn-lt"/>
                <a:ea typeface="+mn-ea"/>
                <a:cs typeface="+mn-cs"/>
                <a:hlinkClick r:id="rId3"/>
              </a:rPr>
              <a:t>/ypbSMS8XrAE</a:t>
            </a:r>
            <a:r>
              <a:rPr lang="en-GB" sz="1200" b="0" i="0" kern="1200">
                <a:solidFill>
                  <a:schemeClr val="tx1"/>
                </a:solidFill>
                <a:effectLst/>
                <a:latin typeface="+mn-lt"/>
                <a:ea typeface="+mn-ea"/>
                <a:cs typeface="+mn-cs"/>
              </a:rPr>
              <a:t>)</a:t>
            </a:r>
            <a:r>
              <a:rPr lang="en-GB" sz="1100">
                <a:solidFill>
                  <a:schemeClr val="tx1"/>
                </a:solidFill>
              </a:rPr>
              <a:t> </a:t>
            </a:r>
            <a:r>
              <a:rPr lang="en-GB" sz="1100" dirty="0">
                <a:solidFill>
                  <a:schemeClr val="tx1"/>
                </a:solidFill>
              </a:rPr>
              <a:t>on the slide. Think about how you might solve these problems, what steps might be involved to solve them – what hypotheses might you need to form? I don’t expect answers, but thinking about these things will give you an insight into how data science is done in the real-world.</a:t>
            </a:r>
          </a:p>
          <a:p>
            <a:r>
              <a:rPr lang="en-GB" sz="1100" dirty="0">
                <a:solidFill>
                  <a:schemeClr val="tx1"/>
                </a:solidFill>
              </a:rPr>
              <a:t> </a:t>
            </a:r>
          </a:p>
          <a:p>
            <a:endParaRPr lang="en-GB" sz="1100" dirty="0">
              <a:solidFill>
                <a:schemeClr val="tx1"/>
              </a:solidFill>
            </a:endParaRPr>
          </a:p>
        </p:txBody>
      </p:sp>
    </p:spTree>
    <p:extLst>
      <p:ext uri="{BB962C8B-B14F-4D97-AF65-F5344CB8AC3E}">
        <p14:creationId xmlns:p14="http://schemas.microsoft.com/office/powerpoint/2010/main" val="942329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r>
              <a:rPr lang="en-GB" sz="1100" dirty="0">
                <a:solidFill>
                  <a:schemeClr val="tx1"/>
                </a:solidFill>
              </a:rPr>
              <a:t>So far we’ve introduced:</a:t>
            </a:r>
          </a:p>
          <a:p>
            <a:endParaRPr lang="en-GB" sz="1100" dirty="0">
              <a:solidFill>
                <a:schemeClr val="tx1"/>
              </a:solidFill>
            </a:endParaRPr>
          </a:p>
          <a:p>
            <a:pPr marL="171450" indent="-171450">
              <a:buFont typeface="Arial" panose="020B0604020202020204" pitchFamily="34" charset="0"/>
              <a:buChar char="•"/>
            </a:pPr>
            <a:r>
              <a:rPr lang="en-GB" sz="1100" b="1" dirty="0">
                <a:solidFill>
                  <a:schemeClr val="tx1"/>
                </a:solidFill>
              </a:rPr>
              <a:t>What </a:t>
            </a:r>
            <a:r>
              <a:rPr lang="en-GB" sz="1100" dirty="0">
                <a:solidFill>
                  <a:schemeClr val="tx1"/>
                </a:solidFill>
              </a:rPr>
              <a:t>data science is, the science of analysing data to reveal new knowledge and insights.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1" dirty="0">
                <a:solidFill>
                  <a:schemeClr val="tx1"/>
                </a:solidFill>
              </a:rPr>
              <a:t>The</a:t>
            </a:r>
            <a:r>
              <a:rPr lang="en-GB" sz="1100" dirty="0">
                <a:solidFill>
                  <a:schemeClr val="tx1"/>
                </a:solidFill>
              </a:rPr>
              <a:t> nature of the data science role, what the discipline involves day-to-day and the skills required to be a data scientist.</a:t>
            </a:r>
          </a:p>
          <a:p>
            <a:pPr marL="171450" indent="-171450">
              <a:buFont typeface="Arial" panose="020B0604020202020204" pitchFamily="34" charset="0"/>
              <a:buChar char="•"/>
            </a:pPr>
            <a:r>
              <a:rPr lang="en-GB" sz="1100" b="1" dirty="0">
                <a:solidFill>
                  <a:schemeClr val="tx1"/>
                </a:solidFill>
              </a:rPr>
              <a:t>The</a:t>
            </a:r>
            <a:r>
              <a:rPr lang="en-GB" sz="1100" dirty="0">
                <a:solidFill>
                  <a:schemeClr val="tx1"/>
                </a:solidFill>
              </a:rPr>
              <a:t> data science process – from the formation of a business need, the collection of data, and the analysis.</a:t>
            </a:r>
          </a:p>
          <a:p>
            <a:pPr marL="171450" indent="-171450">
              <a:buFont typeface="Arial" panose="020B0604020202020204" pitchFamily="34" charset="0"/>
              <a:buChar char="•"/>
            </a:pPr>
            <a:r>
              <a:rPr lang="en-GB" sz="1100" b="1" dirty="0">
                <a:solidFill>
                  <a:schemeClr val="tx1"/>
                </a:solidFill>
              </a:rPr>
              <a:t>The</a:t>
            </a:r>
            <a:r>
              <a:rPr lang="en-GB" sz="1100" dirty="0">
                <a:solidFill>
                  <a:schemeClr val="tx1"/>
                </a:solidFill>
              </a:rPr>
              <a:t> scientific method in relation to data science. The process of developing a science question, experiment design, and data analysis.</a:t>
            </a:r>
          </a:p>
          <a:p>
            <a:pPr marL="171450" indent="-171450">
              <a:buFont typeface="Arial" panose="020B0604020202020204" pitchFamily="34" charset="0"/>
              <a:buChar char="•"/>
            </a:pPr>
            <a:endParaRPr lang="en-GB" sz="1100" dirty="0">
              <a:solidFill>
                <a:schemeClr val="tx1"/>
              </a:solidFill>
            </a:endParaRPr>
          </a:p>
          <a:p>
            <a:pPr marL="0" indent="0">
              <a:buFont typeface="Arial" panose="020B0604020202020204" pitchFamily="34" charset="0"/>
              <a:buNone/>
            </a:pPr>
            <a:r>
              <a:rPr lang="en-GB" sz="1100" dirty="0">
                <a:solidFill>
                  <a:schemeClr val="tx1"/>
                </a:solidFill>
              </a:rPr>
              <a:t>Next we’ll cover some of the common terminology used in the field of data science.</a:t>
            </a:r>
          </a:p>
        </p:txBody>
      </p:sp>
    </p:spTree>
    <p:extLst>
      <p:ext uri="{BB962C8B-B14F-4D97-AF65-F5344CB8AC3E}">
        <p14:creationId xmlns:p14="http://schemas.microsoft.com/office/powerpoint/2010/main" val="409009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dirty="0">
                <a:solidFill>
                  <a:schemeClr val="tx1"/>
                </a:solidFill>
              </a:rPr>
              <a:t>Let us expand our understanding of what data science is. </a:t>
            </a:r>
            <a:r>
              <a:rPr lang="en-US" sz="1100" b="1" dirty="0">
                <a:solidFill>
                  <a:schemeClr val="tx1"/>
                </a:solidFill>
              </a:rPr>
              <a:t>How</a:t>
            </a:r>
            <a:r>
              <a:rPr lang="en-US" sz="1100" dirty="0">
                <a:solidFill>
                  <a:schemeClr val="tx1"/>
                </a:solidFill>
              </a:rPr>
              <a:t> do others see data science? </a:t>
            </a:r>
          </a:p>
          <a:p>
            <a:pPr marL="171450" indent="-171450">
              <a:buFont typeface="Arial" panose="020B0604020202020204" pitchFamily="34" charset="0"/>
              <a:buChar char="•"/>
            </a:pPr>
            <a:r>
              <a:rPr lang="en-US" sz="1100" b="1" dirty="0">
                <a:solidFill>
                  <a:schemeClr val="tx1"/>
                </a:solidFill>
              </a:rPr>
              <a:t>There</a:t>
            </a:r>
            <a:r>
              <a:rPr lang="en-US" sz="1100" dirty="0">
                <a:solidFill>
                  <a:schemeClr val="tx1"/>
                </a:solidFill>
              </a:rPr>
              <a:t> are many views depending on an individual's perspective.</a:t>
            </a:r>
          </a:p>
          <a:p>
            <a:pPr marL="171450" indent="-171450">
              <a:buFont typeface="Arial" panose="020B0604020202020204" pitchFamily="34" charset="0"/>
              <a:buChar char="•"/>
            </a:pPr>
            <a:r>
              <a:rPr lang="en-US" sz="1100" b="1" dirty="0">
                <a:solidFill>
                  <a:schemeClr val="tx1"/>
                </a:solidFill>
              </a:rPr>
              <a:t>What</a:t>
            </a:r>
            <a:r>
              <a:rPr lang="en-US" sz="1100" dirty="0">
                <a:solidFill>
                  <a:schemeClr val="tx1"/>
                </a:solidFill>
              </a:rPr>
              <a:t> is your perspective - perhaps you already have a view? Take a few moments to consider what you think a data scientist is or should be. When ready watch the </a:t>
            </a:r>
            <a:r>
              <a:rPr lang="en-US" sz="1100" b="1" dirty="0">
                <a:solidFill>
                  <a:schemeClr val="tx1"/>
                </a:solidFill>
              </a:rPr>
              <a:t>video</a:t>
            </a:r>
            <a:r>
              <a:rPr lang="en-US" sz="1100" dirty="0">
                <a:solidFill>
                  <a:schemeClr val="tx1"/>
                </a:solidFill>
              </a:rPr>
              <a:t> (3-minute runtime, </a:t>
            </a:r>
            <a:r>
              <a:rPr lang="en-GB" sz="1200" b="0" i="0" kern="1200" dirty="0">
                <a:solidFill>
                  <a:schemeClr val="tx1"/>
                </a:solidFill>
                <a:effectLst/>
                <a:latin typeface="+mn-lt"/>
                <a:ea typeface="+mn-ea"/>
                <a:cs typeface="+mn-cs"/>
                <a:hlinkClick r:id="rId3"/>
              </a:rPr>
              <a:t>https://youtu.be/edZ_JYpOM8U</a:t>
            </a:r>
            <a:r>
              <a:rPr lang="en-US" sz="1100" dirty="0">
                <a:solidFill>
                  <a:schemeClr val="tx1"/>
                </a:solidFill>
              </a:rPr>
              <a:t>) shown on the slide. Remember, if your initial thoughts conflict with what you hear during the video, that’s ok – even amongst industry professionals there can be disagreement. </a:t>
            </a:r>
          </a:p>
          <a:p>
            <a:endParaRPr lang="en-GB" dirty="0">
              <a:solidFill>
                <a:schemeClr val="tx1"/>
              </a:solidFill>
            </a:endParaRPr>
          </a:p>
        </p:txBody>
      </p:sp>
    </p:spTree>
    <p:extLst>
      <p:ext uri="{BB962C8B-B14F-4D97-AF65-F5344CB8AC3E}">
        <p14:creationId xmlns:p14="http://schemas.microsoft.com/office/powerpoint/2010/main" val="3726699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b="1" dirty="0">
                <a:solidFill>
                  <a:schemeClr val="tx1"/>
                </a:solidFill>
              </a:rPr>
              <a:t>In</a:t>
            </a:r>
            <a:r>
              <a:rPr lang="en-US" sz="1100" dirty="0">
                <a:solidFill>
                  <a:schemeClr val="tx1"/>
                </a:solidFill>
              </a:rPr>
              <a:t> the real-world, we apply data science in a variety of ways according to the problem domain. For instance, in Medicine we may be asked to determine which patients are most at risk of diabetes, based on patient health records. We collect</a:t>
            </a:r>
            <a:r>
              <a:rPr lang="en-US" sz="1100" b="0" dirty="0">
                <a:solidFill>
                  <a:schemeClr val="tx1"/>
                </a:solidFill>
              </a:rPr>
              <a:t> </a:t>
            </a:r>
            <a:r>
              <a:rPr lang="en-US" sz="1100" b="1" dirty="0">
                <a:solidFill>
                  <a:schemeClr val="tx1"/>
                </a:solidFill>
              </a:rPr>
              <a:t>data</a:t>
            </a:r>
            <a:r>
              <a:rPr lang="en-US" sz="1100" b="0" dirty="0">
                <a:solidFill>
                  <a:schemeClr val="tx1"/>
                </a:solidFill>
              </a:rPr>
              <a:t> much like that shown in the table</a:t>
            </a:r>
            <a:r>
              <a:rPr lang="en-US" sz="1100" dirty="0">
                <a:solidFill>
                  <a:schemeClr val="tx1"/>
                </a:solidFill>
              </a:rPr>
              <a:t>, explore it, and try to understand its content. Once we've done that, we can construct a statistical model that predicts patient risk using examples of previously seen patients. This type of problem represents a straightforward application of data science. </a:t>
            </a:r>
            <a:r>
              <a:rPr lang="en-US" sz="1100" b="1" dirty="0">
                <a:solidFill>
                  <a:schemeClr val="tx1"/>
                </a:solidFill>
              </a:rPr>
              <a:t>But </a:t>
            </a:r>
            <a:r>
              <a:rPr lang="en-US" sz="1100" dirty="0">
                <a:solidFill>
                  <a:schemeClr val="tx1"/>
                </a:solidFill>
              </a:rPr>
              <a:t>in other industries data science may involve solving different types of problem, for example:</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Minimize</a:t>
            </a:r>
            <a:r>
              <a:rPr lang="en-US" sz="1100" dirty="0">
                <a:solidFill>
                  <a:schemeClr val="tx1"/>
                </a:solidFill>
              </a:rPr>
              <a:t> company expenditure by using statistics to determine the area in which savings can be most easily be made.</a:t>
            </a:r>
          </a:p>
          <a:p>
            <a:pPr marL="171450" indent="-171450">
              <a:buFont typeface="Arial" panose="020B0604020202020204" pitchFamily="34" charset="0"/>
              <a:buChar char="•"/>
            </a:pPr>
            <a:r>
              <a:rPr lang="en-US" sz="1100" b="1" dirty="0">
                <a:solidFill>
                  <a:schemeClr val="tx1"/>
                </a:solidFill>
              </a:rPr>
              <a:t>Segment </a:t>
            </a:r>
            <a:r>
              <a:rPr lang="en-US" sz="1100" dirty="0">
                <a:solidFill>
                  <a:schemeClr val="tx1"/>
                </a:solidFill>
              </a:rPr>
              <a:t>customers into groups that accurately characterize their credit risk.</a:t>
            </a:r>
          </a:p>
          <a:p>
            <a:pPr marL="171450" indent="-171450">
              <a:buFont typeface="Arial" panose="020B0604020202020204" pitchFamily="34" charset="0"/>
              <a:buChar char="•"/>
            </a:pPr>
            <a:r>
              <a:rPr lang="en-US" sz="1100" b="1" dirty="0">
                <a:solidFill>
                  <a:schemeClr val="tx1"/>
                </a:solidFill>
              </a:rPr>
              <a:t>Determine</a:t>
            </a:r>
            <a:r>
              <a:rPr lang="en-US" sz="1100" dirty="0">
                <a:solidFill>
                  <a:schemeClr val="tx1"/>
                </a:solidFill>
              </a:rPr>
              <a:t> which products a customer is mostly likely to buy based on past spending habits.</a:t>
            </a:r>
          </a:p>
          <a:p>
            <a:pPr marL="171450" indent="-171450">
              <a:buFont typeface="Arial" panose="020B0604020202020204" pitchFamily="34" charset="0"/>
              <a:buChar char="•"/>
            </a:pPr>
            <a:r>
              <a:rPr lang="en-US" sz="1100" b="1" dirty="0">
                <a:solidFill>
                  <a:schemeClr val="tx1"/>
                </a:solidFill>
              </a:rPr>
              <a:t>Determine</a:t>
            </a:r>
            <a:r>
              <a:rPr lang="en-US" sz="1100" dirty="0">
                <a:solidFill>
                  <a:schemeClr val="tx1"/>
                </a:solidFill>
              </a:rPr>
              <a:t> if a drug is successful at treating a specific condition.</a:t>
            </a:r>
          </a:p>
          <a:p>
            <a:pPr marL="171450" indent="-171450">
              <a:buFont typeface="Arial" panose="020B0604020202020204" pitchFamily="34" charset="0"/>
              <a:buChar char="•"/>
            </a:pPr>
            <a:endParaRPr lang="en-US" sz="1100" dirty="0">
              <a:solidFill>
                <a:schemeClr val="tx1"/>
              </a:solidFill>
            </a:endParaRPr>
          </a:p>
          <a:p>
            <a:pPr marL="0" indent="0">
              <a:buFont typeface="Arial" panose="020B0604020202020204" pitchFamily="34" charset="0"/>
              <a:buNone/>
            </a:pPr>
            <a:r>
              <a:rPr lang="en-US" sz="1100" dirty="0">
                <a:solidFill>
                  <a:schemeClr val="tx1"/>
                </a:solidFill>
              </a:rPr>
              <a:t>I’m sure you can think of many more examples. What matters at this stage, is that you understand that these problems are tackled using a scientific approach, along with the tools of computing and statistics.</a:t>
            </a:r>
            <a:endParaRPr lang="en-GB" sz="1100" dirty="0">
              <a:solidFill>
                <a:schemeClr val="tx1"/>
              </a:solidFill>
            </a:endParaRPr>
          </a:p>
        </p:txBody>
      </p:sp>
    </p:spTree>
    <p:extLst>
      <p:ext uri="{BB962C8B-B14F-4D97-AF65-F5344CB8AC3E}">
        <p14:creationId xmlns:p14="http://schemas.microsoft.com/office/powerpoint/2010/main" val="1312071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solidFill>
                  <a:schemeClr val="tx1"/>
                </a:solidFill>
              </a:rPr>
              <a:t>The video shown on slide three introduced some interesting ideas. </a:t>
            </a:r>
          </a:p>
          <a:p>
            <a:pPr marL="0" indent="0">
              <a:buFont typeface="Arial" panose="020B0604020202020204" pitchFamily="34" charset="0"/>
              <a:buNone/>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Principally that </a:t>
            </a:r>
            <a:r>
              <a:rPr lang="en-US" sz="1100" b="1" dirty="0">
                <a:solidFill>
                  <a:schemeClr val="tx1"/>
                </a:solidFill>
              </a:rPr>
              <a:t>data</a:t>
            </a:r>
            <a:r>
              <a:rPr lang="en-US" sz="1100" dirty="0">
                <a:solidFill>
                  <a:schemeClr val="tx1"/>
                </a:solidFill>
              </a:rPr>
              <a:t> science is not a new discipline. If we analyze this idea against the </a:t>
            </a:r>
            <a:r>
              <a:rPr lang="en-US" sz="1100" b="1" dirty="0">
                <a:solidFill>
                  <a:schemeClr val="tx1"/>
                </a:solidFill>
              </a:rPr>
              <a:t>definition</a:t>
            </a:r>
            <a:r>
              <a:rPr lang="en-US" sz="1100" dirty="0">
                <a:solidFill>
                  <a:schemeClr val="tx1"/>
                </a:solidFill>
              </a:rPr>
              <a:t> of data science I provided earlier, then this view certainly holds true. </a:t>
            </a:r>
          </a:p>
          <a:p>
            <a:pPr marL="171450" indent="-171450">
              <a:buFont typeface="Arial" panose="020B0604020202020204" pitchFamily="34" charset="0"/>
              <a:buChar char="•"/>
            </a:pPr>
            <a:r>
              <a:rPr lang="en-US" sz="1100" b="1" dirty="0">
                <a:solidFill>
                  <a:schemeClr val="tx1"/>
                </a:solidFill>
              </a:rPr>
              <a:t>For</a:t>
            </a:r>
            <a:r>
              <a:rPr lang="en-US" sz="1100" dirty="0">
                <a:solidFill>
                  <a:schemeClr val="tx1"/>
                </a:solidFill>
              </a:rPr>
              <a:t> thousands of years humans have collected data about our world. Such data has been used to make predictions, to develop theories, and reveal new knowledge. </a:t>
            </a:r>
            <a:r>
              <a:rPr lang="en-US" sz="1100" b="1" dirty="0">
                <a:solidFill>
                  <a:schemeClr val="tx1"/>
                </a:solidFill>
              </a:rPr>
              <a:t>Astronomy</a:t>
            </a:r>
            <a:r>
              <a:rPr lang="en-US" sz="1100" dirty="0">
                <a:solidFill>
                  <a:schemeClr val="tx1"/>
                </a:solidFill>
              </a:rPr>
              <a:t> provides perhaps the most famous example of this, as the video explained. For many centuries' humans collected data describing the movement of planets and stars across the night sky. This information was used to form theories that could explain their movement. Ancient astronomers initially explained their observations using a Geocentric or “Earth based” </a:t>
            </a:r>
            <a:r>
              <a:rPr lang="en-US" sz="1100" b="1" dirty="0">
                <a:solidFill>
                  <a:schemeClr val="tx1"/>
                </a:solidFill>
              </a:rPr>
              <a:t>model</a:t>
            </a:r>
            <a:r>
              <a:rPr lang="en-US" sz="1100" dirty="0">
                <a:solidFill>
                  <a:schemeClr val="tx1"/>
                </a:solidFill>
              </a:rPr>
              <a:t> of the universe. </a:t>
            </a:r>
            <a:r>
              <a:rPr lang="en-US" sz="1100" b="0" dirty="0">
                <a:solidFill>
                  <a:schemeClr val="tx1"/>
                </a:solidFill>
              </a:rPr>
              <a:t>This</a:t>
            </a:r>
            <a:r>
              <a:rPr lang="en-US" sz="1100" dirty="0">
                <a:solidFill>
                  <a:schemeClr val="tx1"/>
                </a:solidFill>
              </a:rPr>
              <a:t> is shown in the image on the slide. This shows the planets and stars moving around the Earth in loops called Epicycles. People genuinely believed this to be the case for many centuries.  However, over time more observational data was collected. Eventually, humans began to realize the Earth was not at the center - the principles of data science helped us get there (eventually!).</a:t>
            </a:r>
          </a:p>
          <a:p>
            <a:endParaRPr lang="en-GB" sz="1100" dirty="0">
              <a:solidFill>
                <a:schemeClr val="tx1"/>
              </a:solidFill>
            </a:endParaRPr>
          </a:p>
        </p:txBody>
      </p:sp>
    </p:spTree>
    <p:extLst>
      <p:ext uri="{BB962C8B-B14F-4D97-AF65-F5344CB8AC3E}">
        <p14:creationId xmlns:p14="http://schemas.microsoft.com/office/powerpoint/2010/main" val="624286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r>
              <a:rPr lang="en-GB" sz="1100" kern="1200" dirty="0">
                <a:solidFill>
                  <a:schemeClr val="tx1"/>
                </a:solidFill>
                <a:effectLst/>
                <a:latin typeface="+mn-lt"/>
                <a:ea typeface="+mn-ea"/>
                <a:cs typeface="+mn-cs"/>
              </a:rPr>
              <a:t>What's changed to make data science such a hot topic in recent years?</a:t>
            </a:r>
          </a:p>
          <a:p>
            <a:endParaRPr lang="en-GB"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100" b="1" kern="1200" dirty="0">
                <a:solidFill>
                  <a:schemeClr val="tx1"/>
                </a:solidFill>
                <a:effectLst/>
                <a:latin typeface="+mn-lt"/>
                <a:ea typeface="+mn-ea"/>
                <a:cs typeface="+mn-cs"/>
              </a:rPr>
              <a:t>For</a:t>
            </a:r>
            <a:r>
              <a:rPr lang="en-GB" sz="1100" kern="1200" dirty="0">
                <a:solidFill>
                  <a:schemeClr val="tx1"/>
                </a:solidFill>
                <a:effectLst/>
                <a:latin typeface="+mn-lt"/>
                <a:ea typeface="+mn-ea"/>
                <a:cs typeface="+mn-cs"/>
              </a:rPr>
              <a:t> most of human history “data science” activities were undertaken by experimental scientists. Scientists would develop an idea, determine how to test that idea, collect experimental data, analyse the data, and produce new knowledge by interpreting the results. </a:t>
            </a:r>
          </a:p>
          <a:p>
            <a:pPr marL="171450" lvl="0" indent="-171450">
              <a:buFont typeface="Arial" panose="020B0604020202020204" pitchFamily="34" charset="0"/>
              <a:buChar char="•"/>
            </a:pPr>
            <a:r>
              <a:rPr lang="en-GB" sz="1100" b="1" kern="1200" dirty="0">
                <a:solidFill>
                  <a:schemeClr val="tx1"/>
                </a:solidFill>
                <a:effectLst/>
                <a:latin typeface="+mn-lt"/>
                <a:ea typeface="+mn-ea"/>
                <a:cs typeface="+mn-cs"/>
              </a:rPr>
              <a:t>Contrast</a:t>
            </a:r>
            <a:r>
              <a:rPr lang="en-GB" sz="1100" kern="1200" dirty="0">
                <a:solidFill>
                  <a:schemeClr val="tx1"/>
                </a:solidFill>
                <a:effectLst/>
                <a:latin typeface="+mn-lt"/>
                <a:ea typeface="+mn-ea"/>
                <a:cs typeface="+mn-cs"/>
              </a:rPr>
              <a:t> this to the modern world we live in. Everything has changed - data is generated about each and every one of us every day. If we own a </a:t>
            </a:r>
            <a:r>
              <a:rPr lang="en-GB" sz="1100" b="1" kern="1200" dirty="0">
                <a:solidFill>
                  <a:schemeClr val="tx1"/>
                </a:solidFill>
                <a:effectLst/>
                <a:latin typeface="+mn-lt"/>
                <a:ea typeface="+mn-ea"/>
                <a:cs typeface="+mn-cs"/>
              </a:rPr>
              <a:t>smart</a:t>
            </a:r>
            <a:r>
              <a:rPr lang="en-GB" sz="1100" kern="1200" dirty="0">
                <a:solidFill>
                  <a:schemeClr val="tx1"/>
                </a:solidFill>
                <a:effectLst/>
                <a:latin typeface="+mn-lt"/>
                <a:ea typeface="+mn-ea"/>
                <a:cs typeface="+mn-cs"/>
              </a:rPr>
              <a:t> watch, our biometric data is being recorded each second. This data is uploaded to the </a:t>
            </a:r>
            <a:r>
              <a:rPr lang="en-GB" sz="1100" b="1" kern="1200" dirty="0">
                <a:solidFill>
                  <a:schemeClr val="tx1"/>
                </a:solidFill>
                <a:effectLst/>
                <a:latin typeface="+mn-lt"/>
                <a:ea typeface="+mn-ea"/>
                <a:cs typeface="+mn-cs"/>
              </a:rPr>
              <a:t>cloud</a:t>
            </a:r>
            <a:r>
              <a:rPr lang="en-GB" sz="1100" kern="1200" dirty="0">
                <a:solidFill>
                  <a:schemeClr val="tx1"/>
                </a:solidFill>
                <a:effectLst/>
                <a:latin typeface="+mn-lt"/>
                <a:ea typeface="+mn-ea"/>
                <a:cs typeface="+mn-cs"/>
              </a:rPr>
              <a:t> for us to analyse. Companies can cross reference this information against our </a:t>
            </a:r>
            <a:r>
              <a:rPr lang="en-GB" sz="1100" b="1" kern="1200" dirty="0">
                <a:solidFill>
                  <a:schemeClr val="tx1"/>
                </a:solidFill>
                <a:effectLst/>
                <a:latin typeface="+mn-lt"/>
                <a:ea typeface="+mn-ea"/>
                <a:cs typeface="+mn-cs"/>
              </a:rPr>
              <a:t>medical</a:t>
            </a:r>
            <a:r>
              <a:rPr lang="en-GB" sz="1100" kern="1200" dirty="0">
                <a:solidFill>
                  <a:schemeClr val="tx1"/>
                </a:solidFill>
                <a:effectLst/>
                <a:latin typeface="+mn-lt"/>
                <a:ea typeface="+mn-ea"/>
                <a:cs typeface="+mn-cs"/>
              </a:rPr>
              <a:t> data during GP or hospital visits.  That medical information can be linked to our </a:t>
            </a:r>
            <a:r>
              <a:rPr lang="en-GB" sz="1100" b="1" kern="1200" dirty="0">
                <a:solidFill>
                  <a:schemeClr val="tx1"/>
                </a:solidFill>
                <a:effectLst/>
                <a:latin typeface="+mn-lt"/>
                <a:ea typeface="+mn-ea"/>
                <a:cs typeface="+mn-cs"/>
              </a:rPr>
              <a:t>financial</a:t>
            </a:r>
            <a:r>
              <a:rPr lang="en-GB" sz="1100" kern="1200" dirty="0">
                <a:solidFill>
                  <a:schemeClr val="tx1"/>
                </a:solidFill>
                <a:effectLst/>
                <a:latin typeface="+mn-lt"/>
                <a:ea typeface="+mn-ea"/>
                <a:cs typeface="+mn-cs"/>
              </a:rPr>
              <a:t> records by insurance companies hoping to improve their pricing strategies. The information may be passed on to advertising companies, who hope to use it to produce targeted ads with the aim of </a:t>
            </a:r>
            <a:r>
              <a:rPr lang="en-GB" sz="1100" b="1" kern="1200" dirty="0">
                <a:solidFill>
                  <a:schemeClr val="tx1"/>
                </a:solidFill>
                <a:effectLst/>
                <a:latin typeface="+mn-lt"/>
                <a:ea typeface="+mn-ea"/>
                <a:cs typeface="+mn-cs"/>
              </a:rPr>
              <a:t>selling</a:t>
            </a:r>
            <a:r>
              <a:rPr lang="en-GB" sz="1100" kern="1200" dirty="0">
                <a:solidFill>
                  <a:schemeClr val="tx1"/>
                </a:solidFill>
                <a:effectLst/>
                <a:latin typeface="+mn-lt"/>
                <a:ea typeface="+mn-ea"/>
                <a:cs typeface="+mn-cs"/>
              </a:rPr>
              <a:t> products. This could be done in combination with records of your social media activity. I could go on…</a:t>
            </a:r>
          </a:p>
          <a:p>
            <a:pPr marL="171450" lvl="0" indent="-171450">
              <a:buFont typeface="Arial" panose="020B0604020202020204" pitchFamily="34" charset="0"/>
              <a:buChar char="•"/>
            </a:pPr>
            <a:r>
              <a:rPr lang="en-GB" sz="1100" b="1" kern="1200" dirty="0">
                <a:solidFill>
                  <a:schemeClr val="tx1"/>
                </a:solidFill>
                <a:effectLst/>
                <a:latin typeface="+mn-lt"/>
                <a:ea typeface="+mn-ea"/>
                <a:cs typeface="+mn-cs"/>
              </a:rPr>
              <a:t>Clearly</a:t>
            </a:r>
            <a:r>
              <a:rPr lang="en-GB" sz="1100" kern="1200" dirty="0">
                <a:solidFill>
                  <a:schemeClr val="tx1"/>
                </a:solidFill>
                <a:effectLst/>
                <a:latin typeface="+mn-lt"/>
                <a:ea typeface="+mn-ea"/>
                <a:cs typeface="+mn-cs"/>
              </a:rPr>
              <a:t> data is everywhere, and you already know this. But consider this - little of this data was collected with the aim of revealing new knowledge. Much of it is collected for record keeping purposes. </a:t>
            </a:r>
          </a:p>
          <a:p>
            <a:r>
              <a:rPr lang="en-GB" sz="1100" kern="1200" dirty="0">
                <a:solidFill>
                  <a:schemeClr val="tx1"/>
                </a:solidFill>
                <a:effectLst/>
                <a:latin typeface="+mn-lt"/>
                <a:ea typeface="+mn-ea"/>
                <a:cs typeface="+mn-cs"/>
              </a:rPr>
              <a:t> </a:t>
            </a:r>
          </a:p>
          <a:p>
            <a:pPr marL="0" indent="0">
              <a:buFont typeface="Arial" panose="020B0604020202020204" pitchFamily="34" charset="0"/>
              <a:buNone/>
            </a:pPr>
            <a:endParaRPr lang="en-GB" sz="1100" dirty="0">
              <a:solidFill>
                <a:schemeClr val="tx1"/>
              </a:solidFill>
            </a:endParaRPr>
          </a:p>
        </p:txBody>
      </p:sp>
    </p:spTree>
    <p:extLst>
      <p:ext uri="{BB962C8B-B14F-4D97-AF65-F5344CB8AC3E}">
        <p14:creationId xmlns:p14="http://schemas.microsoft.com/office/powerpoint/2010/main" val="3090376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100" dirty="0">
                <a:solidFill>
                  <a:schemeClr val="tx1"/>
                </a:solidFill>
              </a:rPr>
              <a:t>Data is everywhere. We are now living in a data-driven world. There are many challenges in this brave new world facing those working with data.</a:t>
            </a:r>
          </a:p>
          <a:p>
            <a:pPr marL="0" indent="0">
              <a:buFont typeface="Arial" panose="020B0604020202020204" pitchFamily="34" charset="0"/>
              <a:buNone/>
            </a:pPr>
            <a:endParaRPr lang="en-GB" sz="1100" dirty="0">
              <a:solidFill>
                <a:schemeClr val="tx1"/>
              </a:solidFill>
            </a:endParaRPr>
          </a:p>
          <a:p>
            <a:pPr marL="171450" indent="-171450">
              <a:buFont typeface="Arial" panose="020B0604020202020204" pitchFamily="34" charset="0"/>
              <a:buChar char="•"/>
            </a:pPr>
            <a:r>
              <a:rPr lang="en-GB" sz="1100" b="1" dirty="0">
                <a:solidFill>
                  <a:schemeClr val="tx1"/>
                </a:solidFill>
              </a:rPr>
              <a:t>Data</a:t>
            </a:r>
            <a:r>
              <a:rPr lang="en-GB" sz="1100" dirty="0">
                <a:solidFill>
                  <a:schemeClr val="tx1"/>
                </a:solidFill>
              </a:rPr>
              <a:t> wasn’t necessarily collected to answer any specific question or solve a specific problem. This is an important point worth thinking about. Data can only reveal new knowledge if there is hidden knowledge contained within it - data science isn’t magic. If we aren’t designing the data we collect to maximise its potential to yield new knowledge, we have to accept the possibility that no new insights can be revealed. Consider a simple example - suppose a </a:t>
            </a:r>
            <a:r>
              <a:rPr lang="en-GB" sz="1100" b="1" dirty="0">
                <a:solidFill>
                  <a:schemeClr val="tx1"/>
                </a:solidFill>
              </a:rPr>
              <a:t>transit </a:t>
            </a:r>
            <a:r>
              <a:rPr lang="en-GB" sz="1100" dirty="0">
                <a:solidFill>
                  <a:schemeClr val="tx1"/>
                </a:solidFill>
              </a:rPr>
              <a:t>company wants to predict the likelihood of traffic jams on a given day to optimise it’s operations. They don’t have access to meteorological or accurate traffic data as that would be expensive to obtain. They do have internal records based on driver reports, which describe jams on specific stretches of road, the time this happened and the weather at the time (raining, dry, snow etc). This data wasn’t designed to determine driving conditions – it was recorded to ensure drivers were not blamed for being late. But if they cross reference the data with the current weather, can they optimise their journeys? That’s something for you to think about.</a:t>
            </a:r>
          </a:p>
        </p:txBody>
      </p:sp>
    </p:spTree>
    <p:extLst>
      <p:ext uri="{BB962C8B-B14F-4D97-AF65-F5344CB8AC3E}">
        <p14:creationId xmlns:p14="http://schemas.microsoft.com/office/powerpoint/2010/main" val="3809573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496888"/>
            <a:ext cx="3851275" cy="216693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100" b="1" dirty="0">
                <a:solidFill>
                  <a:schemeClr val="tx1"/>
                </a:solidFill>
              </a:rPr>
              <a:t>The</a:t>
            </a:r>
            <a:r>
              <a:rPr lang="en-GB" sz="1100" dirty="0">
                <a:solidFill>
                  <a:schemeClr val="tx1"/>
                </a:solidFill>
              </a:rPr>
              <a:t> types of questions we ask of our data are becoming more complex – we require more than just knowledge of statistics to answer them.</a:t>
            </a:r>
          </a:p>
          <a:p>
            <a:pPr marL="171450" indent="-171450">
              <a:buFont typeface="Arial" panose="020B0604020202020204" pitchFamily="34" charset="0"/>
              <a:buChar char="•"/>
            </a:pPr>
            <a:r>
              <a:rPr lang="en-GB" sz="1100" b="1" dirty="0">
                <a:solidFill>
                  <a:schemeClr val="tx1"/>
                </a:solidFill>
              </a:rPr>
              <a:t>Data</a:t>
            </a:r>
            <a:r>
              <a:rPr lang="en-GB" sz="1100" dirty="0">
                <a:solidFill>
                  <a:schemeClr val="tx1"/>
                </a:solidFill>
              </a:rPr>
              <a:t> volumes are increasing dramatically. New tools are therefore required to process the data collected. New processing paradigms also required, often necessitating the use of specialised data processing hardware.</a:t>
            </a:r>
          </a:p>
          <a:p>
            <a:pPr marL="171450" indent="-171450">
              <a:buFont typeface="Arial" panose="020B0604020202020204" pitchFamily="34" charset="0"/>
              <a:buChar char="•"/>
            </a:pPr>
            <a:r>
              <a:rPr lang="en-GB" sz="1100" b="1" dirty="0">
                <a:solidFill>
                  <a:schemeClr val="tx1"/>
                </a:solidFill>
              </a:rPr>
              <a:t>Data</a:t>
            </a:r>
            <a:r>
              <a:rPr lang="en-GB" sz="1100" dirty="0">
                <a:solidFill>
                  <a:schemeClr val="tx1"/>
                </a:solidFill>
              </a:rPr>
              <a:t> is increasing in complexity - this complexity arises as the granularity of data collected becomes finer, but also as data sets are combined and cross-referenced.</a:t>
            </a:r>
          </a:p>
          <a:p>
            <a:pPr marL="171450" indent="-171450">
              <a:buFont typeface="Arial" panose="020B0604020202020204" pitchFamily="34" charset="0"/>
              <a:buChar char="•"/>
            </a:pPr>
            <a:r>
              <a:rPr lang="en-GB" sz="1100" b="1" dirty="0">
                <a:solidFill>
                  <a:schemeClr val="tx1"/>
                </a:solidFill>
              </a:rPr>
              <a:t>The</a:t>
            </a:r>
            <a:r>
              <a:rPr lang="en-GB" sz="1100" dirty="0">
                <a:solidFill>
                  <a:schemeClr val="tx1"/>
                </a:solidFill>
              </a:rPr>
              <a:t> domain knowledge required to stay on top off these issues crosses many areas and is increasing over time.</a:t>
            </a:r>
          </a:p>
          <a:p>
            <a:pPr marL="171450" indent="-171450">
              <a:buFont typeface="Arial" panose="020B0604020202020204" pitchFamily="34" charset="0"/>
              <a:buChar char="•"/>
            </a:pPr>
            <a:r>
              <a:rPr lang="en-GB" sz="1100" b="1" dirty="0">
                <a:solidFill>
                  <a:schemeClr val="tx1"/>
                </a:solidFill>
              </a:rPr>
              <a:t>Until</a:t>
            </a:r>
            <a:r>
              <a:rPr lang="en-GB" sz="1100" dirty="0">
                <a:solidFill>
                  <a:schemeClr val="tx1"/>
                </a:solidFill>
              </a:rPr>
              <a:t> recently there was no role that covered all these areas. Hence the data scientist role emerged to fill the gap, and with great success.</a:t>
            </a:r>
          </a:p>
        </p:txBody>
      </p:sp>
    </p:spTree>
    <p:extLst>
      <p:ext uri="{BB962C8B-B14F-4D97-AF65-F5344CB8AC3E}">
        <p14:creationId xmlns:p14="http://schemas.microsoft.com/office/powerpoint/2010/main" val="46605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84AC-3748-4254-BEAD-3AFF4AC4EE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399948-CF40-4DBD-8C05-FC129EB69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0DDC652-2471-4EC0-BD23-3DFCFBB89AD5}"/>
              </a:ext>
            </a:extLst>
          </p:cNvPr>
          <p:cNvSpPr>
            <a:spLocks noGrp="1"/>
          </p:cNvSpPr>
          <p:nvPr>
            <p:ph type="dt" sz="half" idx="10"/>
          </p:nvPr>
        </p:nvSpPr>
        <p:spPr/>
        <p:txBody>
          <a:bodyPr/>
          <a:lstStyle/>
          <a:p>
            <a:fld id="{24784DCF-46A0-4011-BF77-149F49FD88DF}" type="datetimeFigureOut">
              <a:rPr lang="en-GB" smtClean="0"/>
              <a:t>21/11/2019</a:t>
            </a:fld>
            <a:endParaRPr lang="en-GB"/>
          </a:p>
        </p:txBody>
      </p:sp>
      <p:sp>
        <p:nvSpPr>
          <p:cNvPr id="5" name="Footer Placeholder 4">
            <a:extLst>
              <a:ext uri="{FF2B5EF4-FFF2-40B4-BE49-F238E27FC236}">
                <a16:creationId xmlns:a16="http://schemas.microsoft.com/office/drawing/2014/main" id="{A3E4BB49-6E5F-4FF1-AE2E-1BC8B696D9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6A063F-0BD2-4988-A539-F8C835CA3024}"/>
              </a:ext>
            </a:extLst>
          </p:cNvPr>
          <p:cNvSpPr>
            <a:spLocks noGrp="1"/>
          </p:cNvSpPr>
          <p:nvPr>
            <p:ph type="sldNum" sz="quarter" idx="12"/>
          </p:nvPr>
        </p:nvSpPr>
        <p:spPr/>
        <p:txBody>
          <a:bodyPr/>
          <a:lstStyle/>
          <a:p>
            <a:fld id="{D12D8D11-C989-4EB9-8EB9-1E31BBEF77A0}" type="slidenum">
              <a:rPr lang="en-GB" smtClean="0"/>
              <a:t>‹#›</a:t>
            </a:fld>
            <a:endParaRPr lang="en-GB"/>
          </a:p>
        </p:txBody>
      </p:sp>
    </p:spTree>
    <p:extLst>
      <p:ext uri="{BB962C8B-B14F-4D97-AF65-F5344CB8AC3E}">
        <p14:creationId xmlns:p14="http://schemas.microsoft.com/office/powerpoint/2010/main" val="36435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006D6-95E7-464A-9DAB-0BC660370E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578825-0E23-4B04-92D5-020189B603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43CAFC-C993-4701-8682-E4C9ACA7F16B}"/>
              </a:ext>
            </a:extLst>
          </p:cNvPr>
          <p:cNvSpPr>
            <a:spLocks noGrp="1"/>
          </p:cNvSpPr>
          <p:nvPr>
            <p:ph type="dt" sz="half" idx="10"/>
          </p:nvPr>
        </p:nvSpPr>
        <p:spPr/>
        <p:txBody>
          <a:bodyPr/>
          <a:lstStyle/>
          <a:p>
            <a:fld id="{24784DCF-46A0-4011-BF77-149F49FD88DF}" type="datetimeFigureOut">
              <a:rPr lang="en-GB" smtClean="0"/>
              <a:t>21/11/2019</a:t>
            </a:fld>
            <a:endParaRPr lang="en-GB"/>
          </a:p>
        </p:txBody>
      </p:sp>
      <p:sp>
        <p:nvSpPr>
          <p:cNvPr id="5" name="Footer Placeholder 4">
            <a:extLst>
              <a:ext uri="{FF2B5EF4-FFF2-40B4-BE49-F238E27FC236}">
                <a16:creationId xmlns:a16="http://schemas.microsoft.com/office/drawing/2014/main" id="{D04C5C48-764A-4A54-92C9-8CE1BC001C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06BD29-F7DA-46E4-929E-D2C755569CFB}"/>
              </a:ext>
            </a:extLst>
          </p:cNvPr>
          <p:cNvSpPr>
            <a:spLocks noGrp="1"/>
          </p:cNvSpPr>
          <p:nvPr>
            <p:ph type="sldNum" sz="quarter" idx="12"/>
          </p:nvPr>
        </p:nvSpPr>
        <p:spPr/>
        <p:txBody>
          <a:bodyPr/>
          <a:lstStyle/>
          <a:p>
            <a:fld id="{D12D8D11-C989-4EB9-8EB9-1E31BBEF77A0}" type="slidenum">
              <a:rPr lang="en-GB" smtClean="0"/>
              <a:t>‹#›</a:t>
            </a:fld>
            <a:endParaRPr lang="en-GB"/>
          </a:p>
        </p:txBody>
      </p:sp>
    </p:spTree>
    <p:extLst>
      <p:ext uri="{BB962C8B-B14F-4D97-AF65-F5344CB8AC3E}">
        <p14:creationId xmlns:p14="http://schemas.microsoft.com/office/powerpoint/2010/main" val="2123464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D0C793-347D-4C13-93FE-48A16F12A8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2EAE843-F836-4EE9-BC15-3FE547D7AD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C34ADB-CC3C-4C2E-B622-01AFB5A8B812}"/>
              </a:ext>
            </a:extLst>
          </p:cNvPr>
          <p:cNvSpPr>
            <a:spLocks noGrp="1"/>
          </p:cNvSpPr>
          <p:nvPr>
            <p:ph type="dt" sz="half" idx="10"/>
          </p:nvPr>
        </p:nvSpPr>
        <p:spPr/>
        <p:txBody>
          <a:bodyPr/>
          <a:lstStyle/>
          <a:p>
            <a:fld id="{24784DCF-46A0-4011-BF77-149F49FD88DF}" type="datetimeFigureOut">
              <a:rPr lang="en-GB" smtClean="0"/>
              <a:t>21/11/2019</a:t>
            </a:fld>
            <a:endParaRPr lang="en-GB"/>
          </a:p>
        </p:txBody>
      </p:sp>
      <p:sp>
        <p:nvSpPr>
          <p:cNvPr id="5" name="Footer Placeholder 4">
            <a:extLst>
              <a:ext uri="{FF2B5EF4-FFF2-40B4-BE49-F238E27FC236}">
                <a16:creationId xmlns:a16="http://schemas.microsoft.com/office/drawing/2014/main" id="{5800F691-A47D-4322-8317-427D8CB64D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FCD9E5-50EA-4BD6-9232-041D44D0BF40}"/>
              </a:ext>
            </a:extLst>
          </p:cNvPr>
          <p:cNvSpPr>
            <a:spLocks noGrp="1"/>
          </p:cNvSpPr>
          <p:nvPr>
            <p:ph type="sldNum" sz="quarter" idx="12"/>
          </p:nvPr>
        </p:nvSpPr>
        <p:spPr/>
        <p:txBody>
          <a:bodyPr/>
          <a:lstStyle/>
          <a:p>
            <a:fld id="{D12D8D11-C989-4EB9-8EB9-1E31BBEF77A0}" type="slidenum">
              <a:rPr lang="en-GB" smtClean="0"/>
              <a:t>‹#›</a:t>
            </a:fld>
            <a:endParaRPr lang="en-GB"/>
          </a:p>
        </p:txBody>
      </p:sp>
    </p:spTree>
    <p:extLst>
      <p:ext uri="{BB962C8B-B14F-4D97-AF65-F5344CB8AC3E}">
        <p14:creationId xmlns:p14="http://schemas.microsoft.com/office/powerpoint/2010/main" val="312337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17CCA-DEAE-475E-879A-A69E67730E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A0F2F0-3866-4803-9119-35681867F7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6279CD-2B9F-46B7-9371-B1CF407A7E55}"/>
              </a:ext>
            </a:extLst>
          </p:cNvPr>
          <p:cNvSpPr>
            <a:spLocks noGrp="1"/>
          </p:cNvSpPr>
          <p:nvPr>
            <p:ph type="dt" sz="half" idx="10"/>
          </p:nvPr>
        </p:nvSpPr>
        <p:spPr/>
        <p:txBody>
          <a:bodyPr/>
          <a:lstStyle/>
          <a:p>
            <a:fld id="{24784DCF-46A0-4011-BF77-149F49FD88DF}" type="datetimeFigureOut">
              <a:rPr lang="en-GB" smtClean="0"/>
              <a:t>21/11/2019</a:t>
            </a:fld>
            <a:endParaRPr lang="en-GB"/>
          </a:p>
        </p:txBody>
      </p:sp>
      <p:sp>
        <p:nvSpPr>
          <p:cNvPr id="5" name="Footer Placeholder 4">
            <a:extLst>
              <a:ext uri="{FF2B5EF4-FFF2-40B4-BE49-F238E27FC236}">
                <a16:creationId xmlns:a16="http://schemas.microsoft.com/office/drawing/2014/main" id="{DD583C4E-9397-445D-84F0-501C950A26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8B0442-C70F-487C-A5BC-4084D2F59011}"/>
              </a:ext>
            </a:extLst>
          </p:cNvPr>
          <p:cNvSpPr>
            <a:spLocks noGrp="1"/>
          </p:cNvSpPr>
          <p:nvPr>
            <p:ph type="sldNum" sz="quarter" idx="12"/>
          </p:nvPr>
        </p:nvSpPr>
        <p:spPr/>
        <p:txBody>
          <a:bodyPr/>
          <a:lstStyle/>
          <a:p>
            <a:fld id="{D12D8D11-C989-4EB9-8EB9-1E31BBEF77A0}" type="slidenum">
              <a:rPr lang="en-GB" smtClean="0"/>
              <a:t>‹#›</a:t>
            </a:fld>
            <a:endParaRPr lang="en-GB"/>
          </a:p>
        </p:txBody>
      </p:sp>
      <p:pic>
        <p:nvPicPr>
          <p:cNvPr id="7" name="Picture 4" descr="A close up of text on a white background&#10;&#10;Description generated with high confidence">
            <a:extLst>
              <a:ext uri="{FF2B5EF4-FFF2-40B4-BE49-F238E27FC236}">
                <a16:creationId xmlns:a16="http://schemas.microsoft.com/office/drawing/2014/main" id="{5B11879E-F2B1-4FFD-BB1D-57337ABE5FDD}"/>
              </a:ext>
            </a:extLst>
          </p:cNvPr>
          <p:cNvPicPr>
            <a:picLocks noChangeAspect="1"/>
          </p:cNvPicPr>
          <p:nvPr userDrawn="1"/>
        </p:nvPicPr>
        <p:blipFill>
          <a:blip r:embed="rId2"/>
          <a:stretch>
            <a:fillRect/>
          </a:stretch>
        </p:blipFill>
        <p:spPr>
          <a:xfrm>
            <a:off x="89648" y="107772"/>
            <a:ext cx="1039906" cy="582316"/>
          </a:xfrm>
          <a:prstGeom prst="rect">
            <a:avLst/>
          </a:prstGeom>
        </p:spPr>
      </p:pic>
      <p:pic>
        <p:nvPicPr>
          <p:cNvPr id="8" name="Picture 7">
            <a:extLst>
              <a:ext uri="{FF2B5EF4-FFF2-40B4-BE49-F238E27FC236}">
                <a16:creationId xmlns:a16="http://schemas.microsoft.com/office/drawing/2014/main" id="{4026D550-5C44-41B8-B327-BFB40BC1D30C}"/>
              </a:ext>
            </a:extLst>
          </p:cNvPr>
          <p:cNvPicPr/>
          <p:nvPr userDrawn="1"/>
        </p:nvPicPr>
        <p:blipFill>
          <a:blip r:embed="rId3"/>
          <a:srcRect l="6632" t="10241" r="3903" b="12881"/>
          <a:stretch/>
        </p:blipFill>
        <p:spPr>
          <a:xfrm>
            <a:off x="11151492" y="0"/>
            <a:ext cx="1039907" cy="886408"/>
          </a:xfrm>
          <a:prstGeom prst="rect">
            <a:avLst/>
          </a:prstGeom>
          <a:ln>
            <a:noFill/>
          </a:ln>
        </p:spPr>
      </p:pic>
    </p:spTree>
    <p:extLst>
      <p:ext uri="{BB962C8B-B14F-4D97-AF65-F5344CB8AC3E}">
        <p14:creationId xmlns:p14="http://schemas.microsoft.com/office/powerpoint/2010/main" val="757775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89C7-D264-416B-9A3F-559875866D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E30BC5-D427-4EDA-BDC1-0855BC3B21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2CBE3D-C435-4322-BC22-9760675AB9C3}"/>
              </a:ext>
            </a:extLst>
          </p:cNvPr>
          <p:cNvSpPr>
            <a:spLocks noGrp="1"/>
          </p:cNvSpPr>
          <p:nvPr>
            <p:ph type="dt" sz="half" idx="10"/>
          </p:nvPr>
        </p:nvSpPr>
        <p:spPr/>
        <p:txBody>
          <a:bodyPr/>
          <a:lstStyle/>
          <a:p>
            <a:fld id="{24784DCF-46A0-4011-BF77-149F49FD88DF}" type="datetimeFigureOut">
              <a:rPr lang="en-GB" smtClean="0"/>
              <a:t>21/11/2019</a:t>
            </a:fld>
            <a:endParaRPr lang="en-GB"/>
          </a:p>
        </p:txBody>
      </p:sp>
      <p:sp>
        <p:nvSpPr>
          <p:cNvPr id="5" name="Footer Placeholder 4">
            <a:extLst>
              <a:ext uri="{FF2B5EF4-FFF2-40B4-BE49-F238E27FC236}">
                <a16:creationId xmlns:a16="http://schemas.microsoft.com/office/drawing/2014/main" id="{2EE48816-0A67-425A-8304-14A5C675EC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D630A6-02B2-41B3-890F-AAC391C7726D}"/>
              </a:ext>
            </a:extLst>
          </p:cNvPr>
          <p:cNvSpPr>
            <a:spLocks noGrp="1"/>
          </p:cNvSpPr>
          <p:nvPr>
            <p:ph type="sldNum" sz="quarter" idx="12"/>
          </p:nvPr>
        </p:nvSpPr>
        <p:spPr/>
        <p:txBody>
          <a:bodyPr/>
          <a:lstStyle/>
          <a:p>
            <a:fld id="{D12D8D11-C989-4EB9-8EB9-1E31BBEF77A0}" type="slidenum">
              <a:rPr lang="en-GB" smtClean="0"/>
              <a:t>‹#›</a:t>
            </a:fld>
            <a:endParaRPr lang="en-GB"/>
          </a:p>
        </p:txBody>
      </p:sp>
    </p:spTree>
    <p:extLst>
      <p:ext uri="{BB962C8B-B14F-4D97-AF65-F5344CB8AC3E}">
        <p14:creationId xmlns:p14="http://schemas.microsoft.com/office/powerpoint/2010/main" val="2411849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F4AE-0644-4BD3-B1A9-A597CFB6C43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E16D09-51D8-4232-B10C-C86AEAEAF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1741C60-DB5C-48D2-9808-45BC3D68BA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AFB1926-5E8E-4FB2-8B83-5BF8031DE3EC}"/>
              </a:ext>
            </a:extLst>
          </p:cNvPr>
          <p:cNvSpPr>
            <a:spLocks noGrp="1"/>
          </p:cNvSpPr>
          <p:nvPr>
            <p:ph type="dt" sz="half" idx="10"/>
          </p:nvPr>
        </p:nvSpPr>
        <p:spPr/>
        <p:txBody>
          <a:bodyPr/>
          <a:lstStyle/>
          <a:p>
            <a:fld id="{24784DCF-46A0-4011-BF77-149F49FD88DF}" type="datetimeFigureOut">
              <a:rPr lang="en-GB" smtClean="0"/>
              <a:t>21/11/2019</a:t>
            </a:fld>
            <a:endParaRPr lang="en-GB"/>
          </a:p>
        </p:txBody>
      </p:sp>
      <p:sp>
        <p:nvSpPr>
          <p:cNvPr id="6" name="Footer Placeholder 5">
            <a:extLst>
              <a:ext uri="{FF2B5EF4-FFF2-40B4-BE49-F238E27FC236}">
                <a16:creationId xmlns:a16="http://schemas.microsoft.com/office/drawing/2014/main" id="{EAFCEC49-C45D-4BB9-A878-338BE3AC6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48322F-D929-4DB3-979A-49BDC774285B}"/>
              </a:ext>
            </a:extLst>
          </p:cNvPr>
          <p:cNvSpPr>
            <a:spLocks noGrp="1"/>
          </p:cNvSpPr>
          <p:nvPr>
            <p:ph type="sldNum" sz="quarter" idx="12"/>
          </p:nvPr>
        </p:nvSpPr>
        <p:spPr/>
        <p:txBody>
          <a:bodyPr/>
          <a:lstStyle/>
          <a:p>
            <a:fld id="{D12D8D11-C989-4EB9-8EB9-1E31BBEF77A0}" type="slidenum">
              <a:rPr lang="en-GB" smtClean="0"/>
              <a:t>‹#›</a:t>
            </a:fld>
            <a:endParaRPr lang="en-GB"/>
          </a:p>
        </p:txBody>
      </p:sp>
    </p:spTree>
    <p:extLst>
      <p:ext uri="{BB962C8B-B14F-4D97-AF65-F5344CB8AC3E}">
        <p14:creationId xmlns:p14="http://schemas.microsoft.com/office/powerpoint/2010/main" val="331494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C5D0-14D0-4AEA-B227-C3772073FEE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BC112B-8D8C-4F61-A7B2-5576E890E7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480DCE-E1B1-4776-A160-A255D812BC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630E7FC-5312-4BA0-A7D5-E0D79B39A3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DFC847-5A78-4B08-AF90-42A742C47E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708EE12-E4C7-4A30-8621-7582A31466E5}"/>
              </a:ext>
            </a:extLst>
          </p:cNvPr>
          <p:cNvSpPr>
            <a:spLocks noGrp="1"/>
          </p:cNvSpPr>
          <p:nvPr>
            <p:ph type="dt" sz="half" idx="10"/>
          </p:nvPr>
        </p:nvSpPr>
        <p:spPr/>
        <p:txBody>
          <a:bodyPr/>
          <a:lstStyle/>
          <a:p>
            <a:fld id="{24784DCF-46A0-4011-BF77-149F49FD88DF}" type="datetimeFigureOut">
              <a:rPr lang="en-GB" smtClean="0"/>
              <a:t>21/11/2019</a:t>
            </a:fld>
            <a:endParaRPr lang="en-GB"/>
          </a:p>
        </p:txBody>
      </p:sp>
      <p:sp>
        <p:nvSpPr>
          <p:cNvPr id="8" name="Footer Placeholder 7">
            <a:extLst>
              <a:ext uri="{FF2B5EF4-FFF2-40B4-BE49-F238E27FC236}">
                <a16:creationId xmlns:a16="http://schemas.microsoft.com/office/drawing/2014/main" id="{6FE4BE37-8DD9-4D31-9329-16EBE19D8C1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137FB6A-359D-4EB1-94CF-4F7B229D65B9}"/>
              </a:ext>
            </a:extLst>
          </p:cNvPr>
          <p:cNvSpPr>
            <a:spLocks noGrp="1"/>
          </p:cNvSpPr>
          <p:nvPr>
            <p:ph type="sldNum" sz="quarter" idx="12"/>
          </p:nvPr>
        </p:nvSpPr>
        <p:spPr/>
        <p:txBody>
          <a:bodyPr/>
          <a:lstStyle/>
          <a:p>
            <a:fld id="{D12D8D11-C989-4EB9-8EB9-1E31BBEF77A0}" type="slidenum">
              <a:rPr lang="en-GB" smtClean="0"/>
              <a:t>‹#›</a:t>
            </a:fld>
            <a:endParaRPr lang="en-GB"/>
          </a:p>
        </p:txBody>
      </p:sp>
    </p:spTree>
    <p:extLst>
      <p:ext uri="{BB962C8B-B14F-4D97-AF65-F5344CB8AC3E}">
        <p14:creationId xmlns:p14="http://schemas.microsoft.com/office/powerpoint/2010/main" val="169628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2945-ED1E-44B2-A3C9-8879F451C09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520AB8-91BD-4B23-BBB4-8445ABB29DC0}"/>
              </a:ext>
            </a:extLst>
          </p:cNvPr>
          <p:cNvSpPr>
            <a:spLocks noGrp="1"/>
          </p:cNvSpPr>
          <p:nvPr>
            <p:ph type="dt" sz="half" idx="10"/>
          </p:nvPr>
        </p:nvSpPr>
        <p:spPr/>
        <p:txBody>
          <a:bodyPr/>
          <a:lstStyle/>
          <a:p>
            <a:fld id="{24784DCF-46A0-4011-BF77-149F49FD88DF}" type="datetimeFigureOut">
              <a:rPr lang="en-GB" smtClean="0"/>
              <a:t>21/11/2019</a:t>
            </a:fld>
            <a:endParaRPr lang="en-GB"/>
          </a:p>
        </p:txBody>
      </p:sp>
      <p:sp>
        <p:nvSpPr>
          <p:cNvPr id="4" name="Footer Placeholder 3">
            <a:extLst>
              <a:ext uri="{FF2B5EF4-FFF2-40B4-BE49-F238E27FC236}">
                <a16:creationId xmlns:a16="http://schemas.microsoft.com/office/drawing/2014/main" id="{E3B9AF2D-36D9-4427-84AA-BB7D43DFB36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FAD049F-B27A-4C53-993D-B42B14AB98BB}"/>
              </a:ext>
            </a:extLst>
          </p:cNvPr>
          <p:cNvSpPr>
            <a:spLocks noGrp="1"/>
          </p:cNvSpPr>
          <p:nvPr>
            <p:ph type="sldNum" sz="quarter" idx="12"/>
          </p:nvPr>
        </p:nvSpPr>
        <p:spPr/>
        <p:txBody>
          <a:bodyPr/>
          <a:lstStyle/>
          <a:p>
            <a:fld id="{D12D8D11-C989-4EB9-8EB9-1E31BBEF77A0}" type="slidenum">
              <a:rPr lang="en-GB" smtClean="0"/>
              <a:t>‹#›</a:t>
            </a:fld>
            <a:endParaRPr lang="en-GB"/>
          </a:p>
        </p:txBody>
      </p:sp>
    </p:spTree>
    <p:extLst>
      <p:ext uri="{BB962C8B-B14F-4D97-AF65-F5344CB8AC3E}">
        <p14:creationId xmlns:p14="http://schemas.microsoft.com/office/powerpoint/2010/main" val="378451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C1C32E-73C6-4D5D-817F-CC1C944D86B1}"/>
              </a:ext>
            </a:extLst>
          </p:cNvPr>
          <p:cNvSpPr>
            <a:spLocks noGrp="1"/>
          </p:cNvSpPr>
          <p:nvPr>
            <p:ph type="dt" sz="half" idx="10"/>
          </p:nvPr>
        </p:nvSpPr>
        <p:spPr/>
        <p:txBody>
          <a:bodyPr/>
          <a:lstStyle/>
          <a:p>
            <a:fld id="{24784DCF-46A0-4011-BF77-149F49FD88DF}" type="datetimeFigureOut">
              <a:rPr lang="en-GB" smtClean="0"/>
              <a:t>21/11/2019</a:t>
            </a:fld>
            <a:endParaRPr lang="en-GB"/>
          </a:p>
        </p:txBody>
      </p:sp>
      <p:sp>
        <p:nvSpPr>
          <p:cNvPr id="3" name="Footer Placeholder 2">
            <a:extLst>
              <a:ext uri="{FF2B5EF4-FFF2-40B4-BE49-F238E27FC236}">
                <a16:creationId xmlns:a16="http://schemas.microsoft.com/office/drawing/2014/main" id="{C4169FE2-C26B-46F1-8957-0EF4C2D76A2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5A4B762-8F32-49B0-940F-9D09164160EB}"/>
              </a:ext>
            </a:extLst>
          </p:cNvPr>
          <p:cNvSpPr>
            <a:spLocks noGrp="1"/>
          </p:cNvSpPr>
          <p:nvPr>
            <p:ph type="sldNum" sz="quarter" idx="12"/>
          </p:nvPr>
        </p:nvSpPr>
        <p:spPr/>
        <p:txBody>
          <a:bodyPr/>
          <a:lstStyle/>
          <a:p>
            <a:fld id="{D12D8D11-C989-4EB9-8EB9-1E31BBEF77A0}" type="slidenum">
              <a:rPr lang="en-GB" smtClean="0"/>
              <a:t>‹#›</a:t>
            </a:fld>
            <a:endParaRPr lang="en-GB"/>
          </a:p>
        </p:txBody>
      </p:sp>
    </p:spTree>
    <p:extLst>
      <p:ext uri="{BB962C8B-B14F-4D97-AF65-F5344CB8AC3E}">
        <p14:creationId xmlns:p14="http://schemas.microsoft.com/office/powerpoint/2010/main" val="3902912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EC97-6642-4EBB-9D2D-F729374E5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4A167E-FBBE-4CE6-83BD-AB6ECC942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BCEE05E-A139-4715-A3B5-E0E4288752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B2F101-33DC-4324-B4EF-5D9CEBAB3259}"/>
              </a:ext>
            </a:extLst>
          </p:cNvPr>
          <p:cNvSpPr>
            <a:spLocks noGrp="1"/>
          </p:cNvSpPr>
          <p:nvPr>
            <p:ph type="dt" sz="half" idx="10"/>
          </p:nvPr>
        </p:nvSpPr>
        <p:spPr/>
        <p:txBody>
          <a:bodyPr/>
          <a:lstStyle/>
          <a:p>
            <a:fld id="{24784DCF-46A0-4011-BF77-149F49FD88DF}" type="datetimeFigureOut">
              <a:rPr lang="en-GB" smtClean="0"/>
              <a:t>21/11/2019</a:t>
            </a:fld>
            <a:endParaRPr lang="en-GB"/>
          </a:p>
        </p:txBody>
      </p:sp>
      <p:sp>
        <p:nvSpPr>
          <p:cNvPr id="6" name="Footer Placeholder 5">
            <a:extLst>
              <a:ext uri="{FF2B5EF4-FFF2-40B4-BE49-F238E27FC236}">
                <a16:creationId xmlns:a16="http://schemas.microsoft.com/office/drawing/2014/main" id="{673A2664-4654-4E50-B06E-0F882496289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3827A01-DD8E-4231-9D7F-0CD21C339D43}"/>
              </a:ext>
            </a:extLst>
          </p:cNvPr>
          <p:cNvSpPr>
            <a:spLocks noGrp="1"/>
          </p:cNvSpPr>
          <p:nvPr>
            <p:ph type="sldNum" sz="quarter" idx="12"/>
          </p:nvPr>
        </p:nvSpPr>
        <p:spPr/>
        <p:txBody>
          <a:bodyPr/>
          <a:lstStyle/>
          <a:p>
            <a:fld id="{D12D8D11-C989-4EB9-8EB9-1E31BBEF77A0}" type="slidenum">
              <a:rPr lang="en-GB" smtClean="0"/>
              <a:t>‹#›</a:t>
            </a:fld>
            <a:endParaRPr lang="en-GB"/>
          </a:p>
        </p:txBody>
      </p:sp>
    </p:spTree>
    <p:extLst>
      <p:ext uri="{BB962C8B-B14F-4D97-AF65-F5344CB8AC3E}">
        <p14:creationId xmlns:p14="http://schemas.microsoft.com/office/powerpoint/2010/main" val="244184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558DB-8F0B-489C-98DC-08936D4AF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6A872B8-B08B-44AD-8E28-076DD6422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19C580D-6EDB-41B0-B2E9-E64E3EB61C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9BDBB-2155-4F42-ADBC-FFFD49CC7CB1}"/>
              </a:ext>
            </a:extLst>
          </p:cNvPr>
          <p:cNvSpPr>
            <a:spLocks noGrp="1"/>
          </p:cNvSpPr>
          <p:nvPr>
            <p:ph type="dt" sz="half" idx="10"/>
          </p:nvPr>
        </p:nvSpPr>
        <p:spPr/>
        <p:txBody>
          <a:bodyPr/>
          <a:lstStyle/>
          <a:p>
            <a:fld id="{24784DCF-46A0-4011-BF77-149F49FD88DF}" type="datetimeFigureOut">
              <a:rPr lang="en-GB" smtClean="0"/>
              <a:t>21/11/2019</a:t>
            </a:fld>
            <a:endParaRPr lang="en-GB"/>
          </a:p>
        </p:txBody>
      </p:sp>
      <p:sp>
        <p:nvSpPr>
          <p:cNvPr id="6" name="Footer Placeholder 5">
            <a:extLst>
              <a:ext uri="{FF2B5EF4-FFF2-40B4-BE49-F238E27FC236}">
                <a16:creationId xmlns:a16="http://schemas.microsoft.com/office/drawing/2014/main" id="{77703BC0-F391-4792-A0AC-FE10F35F90F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28F523-B1C8-433F-8E56-949D6F0AFAC0}"/>
              </a:ext>
            </a:extLst>
          </p:cNvPr>
          <p:cNvSpPr>
            <a:spLocks noGrp="1"/>
          </p:cNvSpPr>
          <p:nvPr>
            <p:ph type="sldNum" sz="quarter" idx="12"/>
          </p:nvPr>
        </p:nvSpPr>
        <p:spPr/>
        <p:txBody>
          <a:bodyPr/>
          <a:lstStyle/>
          <a:p>
            <a:fld id="{D12D8D11-C989-4EB9-8EB9-1E31BBEF77A0}" type="slidenum">
              <a:rPr lang="en-GB" smtClean="0"/>
              <a:t>‹#›</a:t>
            </a:fld>
            <a:endParaRPr lang="en-GB"/>
          </a:p>
        </p:txBody>
      </p:sp>
    </p:spTree>
    <p:extLst>
      <p:ext uri="{BB962C8B-B14F-4D97-AF65-F5344CB8AC3E}">
        <p14:creationId xmlns:p14="http://schemas.microsoft.com/office/powerpoint/2010/main" val="631677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B263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D5C755-AA67-414E-8E47-D468B3329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1A41DD-9C7F-453E-9AEB-C6287389BC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3ECE74-6B96-4C76-8455-B1AF5C79AB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784DCF-46A0-4011-BF77-149F49FD88DF}" type="datetimeFigureOut">
              <a:rPr lang="en-GB" smtClean="0"/>
              <a:t>21/11/2019</a:t>
            </a:fld>
            <a:endParaRPr lang="en-GB"/>
          </a:p>
        </p:txBody>
      </p:sp>
      <p:sp>
        <p:nvSpPr>
          <p:cNvPr id="5" name="Footer Placeholder 4">
            <a:extLst>
              <a:ext uri="{FF2B5EF4-FFF2-40B4-BE49-F238E27FC236}">
                <a16:creationId xmlns:a16="http://schemas.microsoft.com/office/drawing/2014/main" id="{DC8A6586-9255-4AD3-BEEF-0515889A1B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FB3BC74-3658-4AD6-BF4C-C48E4AB5AB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D8D11-C989-4EB9-8EB9-1E31BBEF77A0}" type="slidenum">
              <a:rPr lang="en-GB" smtClean="0"/>
              <a:t>‹#›</a:t>
            </a:fld>
            <a:endParaRPr lang="en-GB"/>
          </a:p>
        </p:txBody>
      </p:sp>
      <p:grpSp>
        <p:nvGrpSpPr>
          <p:cNvPr id="7" name="Group 3">
            <a:extLst>
              <a:ext uri="{FF2B5EF4-FFF2-40B4-BE49-F238E27FC236}">
                <a16:creationId xmlns:a16="http://schemas.microsoft.com/office/drawing/2014/main" id="{E65C00C2-EB6F-441C-8922-813F0FD47003}"/>
              </a:ext>
            </a:extLst>
          </p:cNvPr>
          <p:cNvGrpSpPr/>
          <p:nvPr userDrawn="1"/>
        </p:nvGrpSpPr>
        <p:grpSpPr>
          <a:xfrm>
            <a:off x="83280" y="6078600"/>
            <a:ext cx="12025440" cy="779400"/>
            <a:chOff x="11880" y="6048360"/>
            <a:chExt cx="12025440" cy="779400"/>
          </a:xfrm>
        </p:grpSpPr>
        <p:grpSp>
          <p:nvGrpSpPr>
            <p:cNvPr id="8" name="Group 4">
              <a:extLst>
                <a:ext uri="{FF2B5EF4-FFF2-40B4-BE49-F238E27FC236}">
                  <a16:creationId xmlns:a16="http://schemas.microsoft.com/office/drawing/2014/main" id="{D736A762-60F8-48F0-A9B6-C41A80B9A2CD}"/>
                </a:ext>
              </a:extLst>
            </p:cNvPr>
            <p:cNvGrpSpPr/>
            <p:nvPr/>
          </p:nvGrpSpPr>
          <p:grpSpPr>
            <a:xfrm>
              <a:off x="11880" y="6048360"/>
              <a:ext cx="10517760" cy="779400"/>
              <a:chOff x="11880" y="6048360"/>
              <a:chExt cx="10517760" cy="779400"/>
            </a:xfrm>
          </p:grpSpPr>
          <p:pic>
            <p:nvPicPr>
              <p:cNvPr id="10" name="Picture 10">
                <a:extLst>
                  <a:ext uri="{FF2B5EF4-FFF2-40B4-BE49-F238E27FC236}">
                    <a16:creationId xmlns:a16="http://schemas.microsoft.com/office/drawing/2014/main" id="{74F1FBC7-0B50-49BD-BB58-D12DFBF55F64}"/>
                  </a:ext>
                </a:extLst>
              </p:cNvPr>
              <p:cNvPicPr/>
              <p:nvPr/>
            </p:nvPicPr>
            <p:blipFill>
              <a:blip r:embed="rId13"/>
              <a:srcRect t="24389" r="4194" b="30021"/>
              <a:stretch/>
            </p:blipFill>
            <p:spPr>
              <a:xfrm>
                <a:off x="8178120" y="6091560"/>
                <a:ext cx="2351520" cy="720000"/>
              </a:xfrm>
              <a:prstGeom prst="rect">
                <a:avLst/>
              </a:prstGeom>
              <a:ln>
                <a:noFill/>
              </a:ln>
            </p:spPr>
          </p:pic>
          <p:pic>
            <p:nvPicPr>
              <p:cNvPr id="11" name="Picture 11">
                <a:extLst>
                  <a:ext uri="{FF2B5EF4-FFF2-40B4-BE49-F238E27FC236}">
                    <a16:creationId xmlns:a16="http://schemas.microsoft.com/office/drawing/2014/main" id="{DF704822-8740-45D1-ABD6-958A389C60B1}"/>
                  </a:ext>
                </a:extLst>
              </p:cNvPr>
              <p:cNvPicPr/>
              <p:nvPr/>
            </p:nvPicPr>
            <p:blipFill>
              <a:blip r:embed="rId14">
                <a:lum bright="70000" contrast="-70000"/>
              </a:blip>
              <a:stretch/>
            </p:blipFill>
            <p:spPr>
              <a:xfrm>
                <a:off x="6542280" y="6107760"/>
                <a:ext cx="1722240" cy="720000"/>
              </a:xfrm>
              <a:prstGeom prst="rect">
                <a:avLst/>
              </a:prstGeom>
              <a:ln>
                <a:noFill/>
              </a:ln>
            </p:spPr>
          </p:pic>
          <p:pic>
            <p:nvPicPr>
              <p:cNvPr id="12" name="Picture 12">
                <a:extLst>
                  <a:ext uri="{FF2B5EF4-FFF2-40B4-BE49-F238E27FC236}">
                    <a16:creationId xmlns:a16="http://schemas.microsoft.com/office/drawing/2014/main" id="{3FEA11C2-6F93-4852-A6B1-571E09429557}"/>
                  </a:ext>
                </a:extLst>
              </p:cNvPr>
              <p:cNvPicPr/>
              <p:nvPr/>
            </p:nvPicPr>
            <p:blipFill>
              <a:blip r:embed="rId15">
                <a:lum bright="70000" contrast="-70000"/>
              </a:blip>
              <a:srcRect t="28993" r="-179" b="24662"/>
              <a:stretch/>
            </p:blipFill>
            <p:spPr>
              <a:xfrm>
                <a:off x="1839600" y="6107760"/>
                <a:ext cx="2607480" cy="618120"/>
              </a:xfrm>
              <a:prstGeom prst="rect">
                <a:avLst/>
              </a:prstGeom>
              <a:ln>
                <a:noFill/>
              </a:ln>
            </p:spPr>
          </p:pic>
          <p:pic>
            <p:nvPicPr>
              <p:cNvPr id="13" name="Picture 13">
                <a:extLst>
                  <a:ext uri="{FF2B5EF4-FFF2-40B4-BE49-F238E27FC236}">
                    <a16:creationId xmlns:a16="http://schemas.microsoft.com/office/drawing/2014/main" id="{9A317DFB-155D-47CB-B738-EF00B83949A6}"/>
                  </a:ext>
                </a:extLst>
              </p:cNvPr>
              <p:cNvPicPr/>
              <p:nvPr/>
            </p:nvPicPr>
            <p:blipFill>
              <a:blip r:embed="rId16"/>
              <a:srcRect l="-3652" t="31895" r="-737" b="26574"/>
              <a:stretch/>
            </p:blipFill>
            <p:spPr>
              <a:xfrm>
                <a:off x="4518360" y="6107760"/>
                <a:ext cx="1952640" cy="703800"/>
              </a:xfrm>
              <a:prstGeom prst="rect">
                <a:avLst/>
              </a:prstGeom>
              <a:ln>
                <a:noFill/>
              </a:ln>
            </p:spPr>
          </p:pic>
          <p:pic>
            <p:nvPicPr>
              <p:cNvPr id="14" name="Picture 14">
                <a:extLst>
                  <a:ext uri="{FF2B5EF4-FFF2-40B4-BE49-F238E27FC236}">
                    <a16:creationId xmlns:a16="http://schemas.microsoft.com/office/drawing/2014/main" id="{0A34CC21-B0E2-44E4-94D1-BBACC4A4AA38}"/>
                  </a:ext>
                </a:extLst>
              </p:cNvPr>
              <p:cNvPicPr/>
              <p:nvPr/>
            </p:nvPicPr>
            <p:blipFill>
              <a:blip r:embed="rId17">
                <a:lum bright="70000" contrast="-70000"/>
              </a:blip>
              <a:srcRect t="21023" r="-887" b="30583"/>
              <a:stretch/>
            </p:blipFill>
            <p:spPr>
              <a:xfrm>
                <a:off x="11880" y="6048360"/>
                <a:ext cx="1557360" cy="677160"/>
              </a:xfrm>
              <a:prstGeom prst="rect">
                <a:avLst/>
              </a:prstGeom>
              <a:ln>
                <a:noFill/>
              </a:ln>
            </p:spPr>
          </p:pic>
        </p:grpSp>
        <p:pic>
          <p:nvPicPr>
            <p:cNvPr id="9" name="Picture 9">
              <a:extLst>
                <a:ext uri="{FF2B5EF4-FFF2-40B4-BE49-F238E27FC236}">
                  <a16:creationId xmlns:a16="http://schemas.microsoft.com/office/drawing/2014/main" id="{AC42E64A-42B0-4D84-9C8E-CBAA4AE118CC}"/>
                </a:ext>
              </a:extLst>
            </p:cNvPr>
            <p:cNvPicPr/>
            <p:nvPr/>
          </p:nvPicPr>
          <p:blipFill>
            <a:blip r:embed="rId18">
              <a:lum bright="70000" contrast="-70000"/>
            </a:blip>
            <a:stretch/>
          </p:blipFill>
          <p:spPr>
            <a:xfrm>
              <a:off x="10443240" y="6107760"/>
              <a:ext cx="1594080" cy="609480"/>
            </a:xfrm>
            <a:prstGeom prst="rect">
              <a:avLst/>
            </a:prstGeom>
            <a:ln>
              <a:noFill/>
            </a:ln>
          </p:spPr>
        </p:pic>
      </p:grpSp>
      <p:pic>
        <p:nvPicPr>
          <p:cNvPr id="15" name="Picture 4" descr="A close up of text on a white background&#10;&#10;Description generated with high confidence">
            <a:extLst>
              <a:ext uri="{FF2B5EF4-FFF2-40B4-BE49-F238E27FC236}">
                <a16:creationId xmlns:a16="http://schemas.microsoft.com/office/drawing/2014/main" id="{59C0521B-38E3-4413-A95C-4F0D29CC21E2}"/>
              </a:ext>
            </a:extLst>
          </p:cNvPr>
          <p:cNvPicPr>
            <a:picLocks noChangeAspect="1"/>
          </p:cNvPicPr>
          <p:nvPr userDrawn="1"/>
        </p:nvPicPr>
        <p:blipFill>
          <a:blip r:embed="rId19"/>
          <a:stretch>
            <a:fillRect/>
          </a:stretch>
        </p:blipFill>
        <p:spPr>
          <a:xfrm>
            <a:off x="89648" y="107772"/>
            <a:ext cx="1039906" cy="582316"/>
          </a:xfrm>
          <a:prstGeom prst="rect">
            <a:avLst/>
          </a:prstGeom>
        </p:spPr>
      </p:pic>
      <p:pic>
        <p:nvPicPr>
          <p:cNvPr id="16" name="Picture 15">
            <a:extLst>
              <a:ext uri="{FF2B5EF4-FFF2-40B4-BE49-F238E27FC236}">
                <a16:creationId xmlns:a16="http://schemas.microsoft.com/office/drawing/2014/main" id="{0C7741AD-41E1-4F9D-BAC6-AED3DA359F76}"/>
              </a:ext>
            </a:extLst>
          </p:cNvPr>
          <p:cNvPicPr/>
          <p:nvPr userDrawn="1"/>
        </p:nvPicPr>
        <p:blipFill>
          <a:blip r:embed="rId20"/>
          <a:srcRect l="6632" t="10241" r="3903" b="12881"/>
          <a:stretch/>
        </p:blipFill>
        <p:spPr>
          <a:xfrm>
            <a:off x="11151492" y="0"/>
            <a:ext cx="1039907" cy="886408"/>
          </a:xfrm>
          <a:prstGeom prst="rect">
            <a:avLst/>
          </a:prstGeom>
          <a:ln>
            <a:noFill/>
          </a:ln>
        </p:spPr>
      </p:pic>
    </p:spTree>
    <p:extLst>
      <p:ext uri="{BB962C8B-B14F-4D97-AF65-F5344CB8AC3E}">
        <p14:creationId xmlns:p14="http://schemas.microsoft.com/office/powerpoint/2010/main" val="2223853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72JTnRTRGY8?feature=oembed"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X3paOmcrTjQ?feature=oembed" TargetMode="Externa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_Wk9T_G-u4o?feature=oembed" TargetMode="Externa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Yfkt6WDQNdg?feature=oembed"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notesSlide" Target="../notesSlides/notesSlide21.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310.png"/><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44.svg"/><Relationship Id="rId1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ideo" Target="https://www.youtube.com/embed/yi0hwFDQTSQ?feature=oembed" TargetMode="Externa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5.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ideo" Target="https://www.youtube.com/embed/ZzeXCKd5a18?feature=oembed" TargetMode="Externa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ideo" Target="https://www.youtube.com/embed/DaBq0naj0YY?feature=oembed" TargetMode="Externa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ypbSMS8XrAE?feature=oembed" TargetMode="Externa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KUByrBWS2HU" TargetMode="External"/><Relationship Id="rId5" Type="http://schemas.openxmlformats.org/officeDocument/2006/relationships/hyperlink" Target="https://www.youtube.com/channel/UCzgfBbH5wlakWp3GhLthPUQ"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Shape 1">
            <a:extLst>
              <a:ext uri="{FF2B5EF4-FFF2-40B4-BE49-F238E27FC236}">
                <a16:creationId xmlns:a16="http://schemas.microsoft.com/office/drawing/2014/main" id="{F97C391F-E6E4-40C5-AE45-31BF21EEB233}"/>
              </a:ext>
            </a:extLst>
          </p:cNvPr>
          <p:cNvSpPr txBox="1"/>
          <p:nvPr/>
        </p:nvSpPr>
        <p:spPr>
          <a:xfrm>
            <a:off x="1523520" y="1122480"/>
            <a:ext cx="9143640" cy="2387160"/>
          </a:xfrm>
          <a:prstGeom prst="rect">
            <a:avLst/>
          </a:prstGeom>
          <a:noFill/>
          <a:ln>
            <a:noFill/>
          </a:ln>
        </p:spPr>
        <p:txBody>
          <a:bodyPr anchor="b">
            <a:normAutofit/>
          </a:bodyPr>
          <a:lstStyle/>
          <a:p>
            <a:pPr algn="ctr">
              <a:lnSpc>
                <a:spcPct val="90000"/>
              </a:lnSpc>
            </a:pPr>
            <a:r>
              <a:rPr lang="en-US" sz="4800" spc="-1" dirty="0">
                <a:solidFill>
                  <a:srgbClr val="FCBF12"/>
                </a:solidFill>
                <a:latin typeface="Verdana"/>
                <a:ea typeface="Verdana"/>
              </a:rPr>
              <a:t>Applied Data Science</a:t>
            </a:r>
            <a:endParaRPr lang="en-US" dirty="0"/>
          </a:p>
        </p:txBody>
      </p:sp>
      <p:sp>
        <p:nvSpPr>
          <p:cNvPr id="19" name="TextShape 2">
            <a:extLst>
              <a:ext uri="{FF2B5EF4-FFF2-40B4-BE49-F238E27FC236}">
                <a16:creationId xmlns:a16="http://schemas.microsoft.com/office/drawing/2014/main" id="{3CF22183-9BED-4EA3-B91C-C99728C9B348}"/>
              </a:ext>
            </a:extLst>
          </p:cNvPr>
          <p:cNvSpPr txBox="1"/>
          <p:nvPr/>
        </p:nvSpPr>
        <p:spPr>
          <a:xfrm>
            <a:off x="1523520" y="3602160"/>
            <a:ext cx="9143640" cy="1655280"/>
          </a:xfrm>
          <a:prstGeom prst="rect">
            <a:avLst/>
          </a:prstGeom>
          <a:noFill/>
          <a:ln>
            <a:noFill/>
          </a:ln>
        </p:spPr>
        <p:txBody>
          <a:bodyPr anchor="t"/>
          <a:lstStyle/>
          <a:p>
            <a:pPr algn="ctr">
              <a:lnSpc>
                <a:spcPct val="90000"/>
              </a:lnSpc>
              <a:spcBef>
                <a:spcPts val="1001"/>
              </a:spcBef>
            </a:pPr>
            <a:r>
              <a:rPr lang="en-GB" sz="2400" b="0" strike="noStrike" spc="-1" dirty="0">
                <a:solidFill>
                  <a:srgbClr val="FCBF12"/>
                </a:solidFill>
                <a:latin typeface="Verdana"/>
                <a:ea typeface="Verdana"/>
              </a:rPr>
              <a:t>Topic </a:t>
            </a:r>
            <a:r>
              <a:rPr lang="en-GB" sz="2400" spc="-1" dirty="0">
                <a:solidFill>
                  <a:srgbClr val="FCBF12"/>
                </a:solidFill>
                <a:latin typeface="Verdana"/>
                <a:ea typeface="Verdana"/>
              </a:rPr>
              <a:t>11c – Part 1</a:t>
            </a:r>
            <a:endParaRPr lang="en-GB" sz="2400" b="0" strike="noStrike" spc="-1" dirty="0">
              <a:solidFill>
                <a:srgbClr val="FCBF12"/>
              </a:solidFill>
              <a:latin typeface="Verdana"/>
              <a:ea typeface="Verdana"/>
            </a:endParaRPr>
          </a:p>
          <a:p>
            <a:pPr algn="ctr">
              <a:lnSpc>
                <a:spcPct val="90000"/>
              </a:lnSpc>
              <a:spcBef>
                <a:spcPts val="1001"/>
              </a:spcBef>
            </a:pPr>
            <a:endParaRPr lang="en-GB" sz="2400" spc="-1" dirty="0">
              <a:solidFill>
                <a:srgbClr val="FCBF12"/>
              </a:solidFill>
              <a:latin typeface="Verdana"/>
              <a:ea typeface="Verdana"/>
            </a:endParaRPr>
          </a:p>
          <a:p>
            <a:pPr algn="ctr">
              <a:lnSpc>
                <a:spcPct val="90000"/>
              </a:lnSpc>
              <a:spcBef>
                <a:spcPts val="1001"/>
              </a:spcBef>
            </a:pPr>
            <a:endParaRPr lang="en-GB" sz="2400" b="0" strike="noStrike" spc="-1" dirty="0">
              <a:solidFill>
                <a:srgbClr val="FCBF12"/>
              </a:solidFill>
              <a:latin typeface="Verdana"/>
              <a:ea typeface="Verdana"/>
            </a:endParaRPr>
          </a:p>
        </p:txBody>
      </p:sp>
    </p:spTree>
    <p:extLst>
      <p:ext uri="{BB962C8B-B14F-4D97-AF65-F5344CB8AC3E}">
        <p14:creationId xmlns:p14="http://schemas.microsoft.com/office/powerpoint/2010/main" val="1135503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9. Hype or Reality</a:t>
            </a:r>
            <a:endParaRPr lang="en-GB" sz="3600" b="0" strike="noStrike" spc="-1" dirty="0">
              <a:latin typeface="Arial"/>
            </a:endParaRPr>
          </a:p>
        </p:txBody>
      </p:sp>
      <p:pic>
        <p:nvPicPr>
          <p:cNvPr id="8" name="Picture 7">
            <a:extLst>
              <a:ext uri="{FF2B5EF4-FFF2-40B4-BE49-F238E27FC236}">
                <a16:creationId xmlns:a16="http://schemas.microsoft.com/office/drawing/2014/main" id="{7E4F482B-0BCD-4A52-ABB7-534EC7412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59702"/>
            <a:ext cx="5477191" cy="27385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8675476D-655F-4A5D-9A32-A2CC6C5D8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116" y="1068519"/>
            <a:ext cx="4402101" cy="2846186"/>
          </a:xfrm>
          <a:prstGeom prst="rect">
            <a:avLst/>
          </a:prstGeom>
          <a:ln>
            <a:noFill/>
          </a:ln>
          <a:effectLst>
            <a:softEdge rad="112500"/>
          </a:effectLst>
        </p:spPr>
      </p:pic>
      <p:pic>
        <p:nvPicPr>
          <p:cNvPr id="12" name="Picture 11">
            <a:extLst>
              <a:ext uri="{FF2B5EF4-FFF2-40B4-BE49-F238E27FC236}">
                <a16:creationId xmlns:a16="http://schemas.microsoft.com/office/drawing/2014/main" id="{3CC608A5-47DB-43DE-A7F8-81595BFAFABF}"/>
              </a:ext>
            </a:extLst>
          </p:cNvPr>
          <p:cNvPicPr>
            <a:picLocks noChangeAspect="1"/>
          </p:cNvPicPr>
          <p:nvPr/>
        </p:nvPicPr>
        <p:blipFill rotWithShape="1">
          <a:blip r:embed="rId5">
            <a:extLst>
              <a:ext uri="{28A0092B-C50C-407E-A947-70E740481C1C}">
                <a14:useLocalDpi xmlns:a14="http://schemas.microsoft.com/office/drawing/2010/main" val="0"/>
              </a:ext>
            </a:extLst>
          </a:blip>
          <a:srcRect l="-311" t="1215" r="8940" b="3040"/>
          <a:stretch/>
        </p:blipFill>
        <p:spPr>
          <a:xfrm>
            <a:off x="831116" y="4166788"/>
            <a:ext cx="4402101" cy="1622693"/>
          </a:xfrm>
          <a:prstGeom prst="rect">
            <a:avLst/>
          </a:prstGeom>
          <a:ln>
            <a:noFill/>
          </a:ln>
          <a:effectLst>
            <a:softEdge rad="112500"/>
          </a:effectLst>
        </p:spPr>
      </p:pic>
      <p:sp>
        <p:nvSpPr>
          <p:cNvPr id="13" name="TextBox 12">
            <a:extLst>
              <a:ext uri="{FF2B5EF4-FFF2-40B4-BE49-F238E27FC236}">
                <a16:creationId xmlns:a16="http://schemas.microsoft.com/office/drawing/2014/main" id="{6162955F-BC9F-444E-89D8-B04D927A00E2}"/>
              </a:ext>
            </a:extLst>
          </p:cNvPr>
          <p:cNvSpPr txBox="1"/>
          <p:nvPr/>
        </p:nvSpPr>
        <p:spPr>
          <a:xfrm>
            <a:off x="7939516" y="4978134"/>
            <a:ext cx="2068451"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a:t>
            </a:r>
            <a:r>
              <a:rPr lang="en-GB" b="1" dirty="0" err="1">
                <a:solidFill>
                  <a:schemeClr val="bg1"/>
                </a:solidFill>
                <a:latin typeface="Calibri" panose="020F0502020204030204" pitchFamily="34" charset="0"/>
                <a:cs typeface="Calibri" panose="020F0502020204030204" pitchFamily="34" charset="0"/>
              </a:rPr>
              <a:t>ITJobsWatch</a:t>
            </a:r>
            <a:endParaRPr lang="en-GB"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46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10. Hype or Reality</a:t>
            </a:r>
            <a:endParaRPr lang="en-GB" sz="3600" b="0" strike="noStrike" spc="-1" dirty="0">
              <a:latin typeface="Arial"/>
            </a:endParaRPr>
          </a:p>
        </p:txBody>
      </p:sp>
      <p:pic>
        <p:nvPicPr>
          <p:cNvPr id="3" name="Picture 2">
            <a:extLst>
              <a:ext uri="{FF2B5EF4-FFF2-40B4-BE49-F238E27FC236}">
                <a16:creationId xmlns:a16="http://schemas.microsoft.com/office/drawing/2014/main" id="{6400F26B-8EED-4510-A4B7-C44F65462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59702"/>
            <a:ext cx="5477191" cy="27385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itle 1">
            <a:extLst>
              <a:ext uri="{FF2B5EF4-FFF2-40B4-BE49-F238E27FC236}">
                <a16:creationId xmlns:a16="http://schemas.microsoft.com/office/drawing/2014/main" id="{C20BEC2F-72E6-40E2-9F9B-767B97888462}"/>
              </a:ext>
            </a:extLst>
          </p:cNvPr>
          <p:cNvSpPr txBox="1"/>
          <p:nvPr/>
        </p:nvSpPr>
        <p:spPr>
          <a:xfrm>
            <a:off x="618809" y="1966628"/>
            <a:ext cx="5060086" cy="3976971"/>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a:buSzPct val="100000"/>
              <a:defRPr sz="2000" b="1">
                <a:solidFill>
                  <a:srgbClr val="FFFFFF"/>
                </a:solidFill>
                <a:latin typeface="Arial"/>
                <a:ea typeface="Arial"/>
                <a:cs typeface="Arial"/>
                <a:sym typeface="Arial"/>
              </a:defRPr>
            </a:pPr>
            <a:r>
              <a:rPr lang="en-GB" sz="2000" dirty="0">
                <a:solidFill>
                  <a:srgbClr val="FFFF00"/>
                </a:solidFill>
                <a:latin typeface="Calibri"/>
                <a:cs typeface="Calibri"/>
              </a:rPr>
              <a:t>Pertinent questions:</a:t>
            </a:r>
          </a:p>
          <a:p>
            <a:pPr>
              <a:buSzPct val="100000"/>
              <a:defRPr sz="2000" b="1">
                <a:solidFill>
                  <a:srgbClr val="FFFFFF"/>
                </a:solidFill>
                <a:latin typeface="Arial"/>
                <a:ea typeface="Arial"/>
                <a:cs typeface="Arial"/>
                <a:sym typeface="Arial"/>
              </a:defRPr>
            </a:pPr>
            <a:endParaRPr lang="en-GB" sz="2000" dirty="0">
              <a:solidFill>
                <a:srgbClr val="FFFF00"/>
              </a:solidFill>
              <a:latin typeface="Calibri"/>
              <a:cs typeface="Calibri"/>
            </a:endParaRPr>
          </a:p>
          <a:p>
            <a:pPr marL="457200" indent="-457200">
              <a:lnSpc>
                <a:spcPct val="150000"/>
              </a:lnSpc>
              <a:buSzPct val="100000"/>
              <a:buFont typeface="+mj-lt"/>
              <a:buAutoNum type="arabicPeriod"/>
              <a:defRPr sz="2000" b="1">
                <a:solidFill>
                  <a:srgbClr val="FFFFFF"/>
                </a:solidFill>
                <a:latin typeface="Arial"/>
                <a:ea typeface="Arial"/>
                <a:cs typeface="Arial"/>
                <a:sym typeface="Arial"/>
              </a:defRPr>
            </a:pPr>
            <a:r>
              <a:rPr lang="en-GB" sz="2000" dirty="0">
                <a:solidFill>
                  <a:srgbClr val="FFFF00"/>
                </a:solidFill>
                <a:latin typeface="Calibri"/>
                <a:cs typeface="Calibri"/>
              </a:rPr>
              <a:t>How significant are these trends?</a:t>
            </a:r>
          </a:p>
          <a:p>
            <a:pPr marL="457200" indent="-457200">
              <a:lnSpc>
                <a:spcPct val="150000"/>
              </a:lnSpc>
              <a:buSzPct val="100000"/>
              <a:buFont typeface="+mj-lt"/>
              <a:buAutoNum type="arabicPeriod"/>
              <a:defRPr sz="2000" b="1">
                <a:solidFill>
                  <a:srgbClr val="FFFFFF"/>
                </a:solidFill>
                <a:latin typeface="Arial"/>
                <a:ea typeface="Arial"/>
                <a:cs typeface="Arial"/>
                <a:sym typeface="Arial"/>
              </a:defRPr>
            </a:pPr>
            <a:r>
              <a:rPr lang="en-GB" sz="2000" dirty="0">
                <a:solidFill>
                  <a:srgbClr val="FFFF00"/>
                </a:solidFill>
                <a:latin typeface="Calibri"/>
                <a:cs typeface="Calibri"/>
              </a:rPr>
              <a:t>What are the data sources, are they trustworthy?</a:t>
            </a:r>
          </a:p>
          <a:p>
            <a:pPr marL="457200" indent="-457200">
              <a:lnSpc>
                <a:spcPct val="150000"/>
              </a:lnSpc>
              <a:buSzPct val="100000"/>
              <a:buFont typeface="+mj-lt"/>
              <a:buAutoNum type="arabicPeriod"/>
              <a:defRPr sz="2000" b="1">
                <a:solidFill>
                  <a:srgbClr val="FFFFFF"/>
                </a:solidFill>
                <a:latin typeface="Arial"/>
                <a:ea typeface="Arial"/>
                <a:cs typeface="Arial"/>
                <a:sym typeface="Arial"/>
              </a:defRPr>
            </a:pPr>
            <a:r>
              <a:rPr lang="en-GB" sz="2000" dirty="0">
                <a:solidFill>
                  <a:srgbClr val="FFFF00"/>
                </a:solidFill>
                <a:latin typeface="Calibri"/>
                <a:cs typeface="Calibri"/>
              </a:rPr>
              <a:t>Is the data biased or skewed in some way?</a:t>
            </a: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r>
              <a:rPr lang="en-US" sz="2000" dirty="0">
                <a:solidFill>
                  <a:srgbClr val="FFFF00"/>
                </a:solidFill>
                <a:latin typeface="Calibri" panose="020F0502020204030204" pitchFamily="34" charset="0"/>
                <a:cs typeface="Calibri" panose="020F0502020204030204" pitchFamily="34" charset="0"/>
              </a:rPr>
              <a:t>These questions can be tackled via applying the tools of data science.</a:t>
            </a: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dirty="0">
              <a:solidFill>
                <a:srgbClr val="FFFF00"/>
              </a:solidFill>
            </a:endParaRPr>
          </a:p>
        </p:txBody>
      </p:sp>
      <p:sp>
        <p:nvSpPr>
          <p:cNvPr id="9" name="TextBox 8">
            <a:extLst>
              <a:ext uri="{FF2B5EF4-FFF2-40B4-BE49-F238E27FC236}">
                <a16:creationId xmlns:a16="http://schemas.microsoft.com/office/drawing/2014/main" id="{6B88D094-64DE-4284-8312-E442BD8155B5}"/>
              </a:ext>
            </a:extLst>
          </p:cNvPr>
          <p:cNvSpPr txBox="1"/>
          <p:nvPr/>
        </p:nvSpPr>
        <p:spPr>
          <a:xfrm>
            <a:off x="7939516" y="4978134"/>
            <a:ext cx="2068451"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a:t>
            </a:r>
            <a:r>
              <a:rPr lang="en-GB" b="1" dirty="0" err="1">
                <a:solidFill>
                  <a:schemeClr val="bg1"/>
                </a:solidFill>
                <a:latin typeface="Calibri" panose="020F0502020204030204" pitchFamily="34" charset="0"/>
                <a:cs typeface="Calibri" panose="020F0502020204030204" pitchFamily="34" charset="0"/>
              </a:rPr>
              <a:t>ITJobsWatch</a:t>
            </a:r>
            <a:endParaRPr lang="en-GB"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490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11. “Typical” Data Scientist</a:t>
            </a:r>
            <a:endParaRPr lang="en-GB" sz="3600" b="0" strike="noStrike" spc="-1" dirty="0">
              <a:latin typeface="Arial"/>
            </a:endParaRPr>
          </a:p>
        </p:txBody>
      </p:sp>
      <p:sp>
        <p:nvSpPr>
          <p:cNvPr id="3" name="Title 1">
            <a:extLst>
              <a:ext uri="{FF2B5EF4-FFF2-40B4-BE49-F238E27FC236}">
                <a16:creationId xmlns:a16="http://schemas.microsoft.com/office/drawing/2014/main" id="{6327D3DF-9428-A64A-A2E5-E413498BECE9}"/>
              </a:ext>
            </a:extLst>
          </p:cNvPr>
          <p:cNvSpPr txBox="1"/>
          <p:nvPr/>
        </p:nvSpPr>
        <p:spPr>
          <a:xfrm>
            <a:off x="161608" y="1341788"/>
            <a:ext cx="5934392" cy="4617052"/>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lnSpcReduction="10000"/>
          </a:bodyPr>
          <a:lstStyle/>
          <a:p>
            <a:pPr>
              <a:buSzPct val="100000"/>
              <a:defRPr sz="2000" b="1">
                <a:solidFill>
                  <a:srgbClr val="FFFFFF"/>
                </a:solidFill>
                <a:latin typeface="Arial"/>
                <a:ea typeface="Arial"/>
                <a:cs typeface="Arial"/>
                <a:sym typeface="Arial"/>
              </a:defRPr>
            </a:pPr>
            <a:r>
              <a:rPr lang="en-GB" sz="2000" dirty="0">
                <a:solidFill>
                  <a:srgbClr val="FFFF00"/>
                </a:solidFill>
                <a:latin typeface="Calibri"/>
                <a:cs typeface="Calibri"/>
              </a:rPr>
              <a:t>What key attributes does a typical data scientist have? </a:t>
            </a:r>
            <a:endParaRPr lang="en-GB" sz="2000" dirty="0">
              <a:solidFill>
                <a:srgbClr val="FFFF00"/>
              </a:solidFill>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marL="342900" indent="-342900">
              <a:lnSpc>
                <a:spcPct val="150000"/>
              </a:lnSpc>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Competent programmers in one or more high-level programming languages (Java, Python, C++ etc).</a:t>
            </a:r>
          </a:p>
          <a:p>
            <a:pPr marL="342900" indent="-342900">
              <a:lnSpc>
                <a:spcPct val="150000"/>
              </a:lnSpc>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Knowledgeable of database systems, with some experience of relational and non-relational databases (MySQL, Postgres SQL, MongoDB etc).</a:t>
            </a:r>
          </a:p>
          <a:p>
            <a:pPr marL="342900" indent="-342900">
              <a:lnSpc>
                <a:spcPct val="150000"/>
              </a:lnSpc>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Statistical background and an understanding of data distributions.</a:t>
            </a:r>
          </a:p>
          <a:p>
            <a:pPr marL="342900" indent="-342900">
              <a:lnSpc>
                <a:spcPct val="150000"/>
              </a:lnSpc>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Experience of building/applying machine learning algorithms to data.</a:t>
            </a: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dirty="0">
              <a:solidFill>
                <a:srgbClr val="FFFF00"/>
              </a:solidFill>
            </a:endParaRPr>
          </a:p>
        </p:txBody>
      </p:sp>
      <p:pic>
        <p:nvPicPr>
          <p:cNvPr id="7" name="Picture 6" descr="A close up of a logo&#10;&#10;Description automatically generated">
            <a:extLst>
              <a:ext uri="{FF2B5EF4-FFF2-40B4-BE49-F238E27FC236}">
                <a16:creationId xmlns:a16="http://schemas.microsoft.com/office/drawing/2014/main" id="{CEF374A3-15E9-1D4C-8552-FB044C9A7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442" y="2505309"/>
            <a:ext cx="989746" cy="1111918"/>
          </a:xfrm>
          <a:prstGeom prst="rect">
            <a:avLst/>
          </a:prstGeom>
        </p:spPr>
      </p:pic>
      <p:pic>
        <p:nvPicPr>
          <p:cNvPr id="9" name="Picture 8" descr="A picture containing drawing, food, light, shirt&#10;&#10;Description automatically generated">
            <a:extLst>
              <a:ext uri="{FF2B5EF4-FFF2-40B4-BE49-F238E27FC236}">
                <a16:creationId xmlns:a16="http://schemas.microsoft.com/office/drawing/2014/main" id="{053366A5-2C82-E441-B1DE-673929968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8284" y="669926"/>
            <a:ext cx="2117758" cy="2117758"/>
          </a:xfrm>
          <a:prstGeom prst="rect">
            <a:avLst/>
          </a:prstGeom>
        </p:spPr>
      </p:pic>
      <p:pic>
        <p:nvPicPr>
          <p:cNvPr id="11" name="Picture 10" descr="A picture containing drawing, light&#10;&#10;Description automatically generated">
            <a:extLst>
              <a:ext uri="{FF2B5EF4-FFF2-40B4-BE49-F238E27FC236}">
                <a16:creationId xmlns:a16="http://schemas.microsoft.com/office/drawing/2014/main" id="{BD9C381F-6D8D-734A-A12B-8C822220D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1242" y="3061268"/>
            <a:ext cx="2016515" cy="1508596"/>
          </a:xfrm>
          <a:prstGeom prst="rect">
            <a:avLst/>
          </a:prstGeom>
        </p:spPr>
      </p:pic>
      <p:pic>
        <p:nvPicPr>
          <p:cNvPr id="13" name="Picture 12" descr="A picture containing drawing, light, food&#10;&#10;Description automatically generated">
            <a:extLst>
              <a:ext uri="{FF2B5EF4-FFF2-40B4-BE49-F238E27FC236}">
                <a16:creationId xmlns:a16="http://schemas.microsoft.com/office/drawing/2014/main" id="{FC12DAC3-D25E-1240-931B-F7E2148D7F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3277" y="2454291"/>
            <a:ext cx="2379115" cy="1339182"/>
          </a:xfrm>
          <a:prstGeom prst="rect">
            <a:avLst/>
          </a:prstGeom>
        </p:spPr>
      </p:pic>
      <p:pic>
        <p:nvPicPr>
          <p:cNvPr id="17" name="Picture 16" descr="A close up of a sign&#10;&#10;Description automatically generated">
            <a:extLst>
              <a:ext uri="{FF2B5EF4-FFF2-40B4-BE49-F238E27FC236}">
                <a16:creationId xmlns:a16="http://schemas.microsoft.com/office/drawing/2014/main" id="{026E3E1F-8561-EC4F-AAB4-731A39F3F6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1128" y="4819879"/>
            <a:ext cx="1730282" cy="908398"/>
          </a:xfrm>
          <a:prstGeom prst="rect">
            <a:avLst/>
          </a:prstGeom>
        </p:spPr>
      </p:pic>
      <p:pic>
        <p:nvPicPr>
          <p:cNvPr id="19" name="Picture 18" descr="A close up of a logo&#10;&#10;Description automatically generated">
            <a:extLst>
              <a:ext uri="{FF2B5EF4-FFF2-40B4-BE49-F238E27FC236}">
                <a16:creationId xmlns:a16="http://schemas.microsoft.com/office/drawing/2014/main" id="{97C34BF1-E167-9D48-AE37-2264FDF783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54416" y="4444535"/>
            <a:ext cx="3021912" cy="1888696"/>
          </a:xfrm>
          <a:prstGeom prst="rect">
            <a:avLst/>
          </a:prstGeom>
        </p:spPr>
      </p:pic>
      <p:pic>
        <p:nvPicPr>
          <p:cNvPr id="23" name="Picture 22" descr="A close up of a sign&#10;&#10;Description automatically generated">
            <a:extLst>
              <a:ext uri="{FF2B5EF4-FFF2-40B4-BE49-F238E27FC236}">
                <a16:creationId xmlns:a16="http://schemas.microsoft.com/office/drawing/2014/main" id="{4F1762CD-2106-DA47-B2D3-E26AF89AD6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0763" y="3865815"/>
            <a:ext cx="2181762" cy="621972"/>
          </a:xfrm>
          <a:prstGeom prst="rect">
            <a:avLst/>
          </a:prstGeom>
        </p:spPr>
      </p:pic>
      <p:pic>
        <p:nvPicPr>
          <p:cNvPr id="25" name="Picture 24" descr="A picture containing drawing, chair&#10;&#10;Description automatically generated">
            <a:extLst>
              <a:ext uri="{FF2B5EF4-FFF2-40B4-BE49-F238E27FC236}">
                <a16:creationId xmlns:a16="http://schemas.microsoft.com/office/drawing/2014/main" id="{E893BADC-3D25-8248-87AC-DB77127DC3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63000" y="1005534"/>
            <a:ext cx="1491154" cy="1491154"/>
          </a:xfrm>
          <a:prstGeom prst="rect">
            <a:avLst/>
          </a:prstGeom>
        </p:spPr>
      </p:pic>
    </p:spTree>
    <p:extLst>
      <p:ext uri="{BB962C8B-B14F-4D97-AF65-F5344CB8AC3E}">
        <p14:creationId xmlns:p14="http://schemas.microsoft.com/office/powerpoint/2010/main" val="142476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12. “Typical” Data Scientist</a:t>
            </a:r>
            <a:endParaRPr lang="en-GB" sz="3600" b="0" strike="noStrike" spc="-1" dirty="0">
              <a:latin typeface="Arial"/>
            </a:endParaRPr>
          </a:p>
        </p:txBody>
      </p:sp>
      <p:sp>
        <p:nvSpPr>
          <p:cNvPr id="3" name="Title 1">
            <a:extLst>
              <a:ext uri="{FF2B5EF4-FFF2-40B4-BE49-F238E27FC236}">
                <a16:creationId xmlns:a16="http://schemas.microsoft.com/office/drawing/2014/main" id="{6327D3DF-9428-A64A-A2E5-E413498BECE9}"/>
              </a:ext>
            </a:extLst>
          </p:cNvPr>
          <p:cNvSpPr txBox="1"/>
          <p:nvPr/>
        </p:nvSpPr>
        <p:spPr>
          <a:xfrm>
            <a:off x="161608" y="1341788"/>
            <a:ext cx="6208712" cy="4617052"/>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fontScale="92500" lnSpcReduction="20000"/>
          </a:bodyPr>
          <a:lstStyle/>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marL="342900" indent="-342900">
              <a:lnSpc>
                <a:spcPct val="150000"/>
              </a:lnSpc>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It is possible to learn these skills – anyone can do this.</a:t>
            </a:r>
          </a:p>
          <a:p>
            <a:pPr marL="342900" indent="-342900">
              <a:lnSpc>
                <a:spcPct val="150000"/>
              </a:lnSpc>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Data scientists require non-technical skills that many people posses.</a:t>
            </a:r>
          </a:p>
          <a:p>
            <a:pPr marL="800100" lvl="1" indent="-342900">
              <a:lnSpc>
                <a:spcPct val="150000"/>
              </a:lnSpc>
              <a:buSzPct val="100000"/>
              <a:buFont typeface="Courier New" panose="02070309020205020404" pitchFamily="49" charset="0"/>
              <a:buChar char="o"/>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The ability to communicate effectively.</a:t>
            </a:r>
          </a:p>
          <a:p>
            <a:pPr marL="800100" lvl="1" indent="-342900">
              <a:lnSpc>
                <a:spcPct val="150000"/>
              </a:lnSpc>
              <a:buSzPct val="100000"/>
              <a:buFont typeface="Courier New" panose="02070309020205020404" pitchFamily="49" charset="0"/>
              <a:buChar char="o"/>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To present methods and results to non-technical people.</a:t>
            </a:r>
          </a:p>
          <a:p>
            <a:pPr marL="800100" lvl="1" indent="-342900">
              <a:lnSpc>
                <a:spcPct val="150000"/>
              </a:lnSpc>
              <a:buSzPct val="100000"/>
              <a:buFont typeface="Courier New" panose="02070309020205020404" pitchFamily="49" charset="0"/>
              <a:buChar char="o"/>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To problem solve.</a:t>
            </a:r>
          </a:p>
          <a:p>
            <a:pPr marL="800100" lvl="1" indent="-342900">
              <a:lnSpc>
                <a:spcPct val="150000"/>
              </a:lnSpc>
              <a:buSzPct val="100000"/>
              <a:buFont typeface="Courier New" panose="02070309020205020404" pitchFamily="49" charset="0"/>
              <a:buChar char="o"/>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To be rigorous  and determined.</a:t>
            </a:r>
          </a:p>
          <a:p>
            <a:pPr marL="342900" indent="-342900">
              <a:lnSpc>
                <a:spcPct val="150000"/>
              </a:lnSpc>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Very few people are experts in everything!</a:t>
            </a:r>
          </a:p>
          <a:p>
            <a:pPr marL="342900" indent="-342900">
              <a:lnSpc>
                <a:spcPct val="150000"/>
              </a:lnSpc>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Data science is constantly evolving, so the technical skillset is always changing.</a:t>
            </a: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dirty="0">
              <a:solidFill>
                <a:srgbClr val="FFFF00"/>
              </a:solidFill>
            </a:endParaRPr>
          </a:p>
        </p:txBody>
      </p:sp>
      <p:pic>
        <p:nvPicPr>
          <p:cNvPr id="2" name="Online Media 1" descr="Women in Data Science: Core Data Science Skills (Part 3/5)">
            <a:hlinkClick r:id="" action="ppaction://media"/>
            <a:extLst>
              <a:ext uri="{FF2B5EF4-FFF2-40B4-BE49-F238E27FC236}">
                <a16:creationId xmlns:a16="http://schemas.microsoft.com/office/drawing/2014/main" id="{BB00AA34-F663-624C-B93C-7E69BF2C84AB}"/>
              </a:ext>
            </a:extLst>
          </p:cNvPr>
          <p:cNvPicPr>
            <a:picLocks noRot="1" noChangeAspect="1"/>
          </p:cNvPicPr>
          <p:nvPr>
            <a:videoFile r:link="rId1"/>
          </p:nvPr>
        </p:nvPicPr>
        <p:blipFill>
          <a:blip r:embed="rId4"/>
          <a:stretch>
            <a:fillRect/>
          </a:stretch>
        </p:blipFill>
        <p:spPr>
          <a:xfrm>
            <a:off x="6492240" y="1916430"/>
            <a:ext cx="5378027" cy="3025140"/>
          </a:xfrm>
          <a:prstGeom prst="rect">
            <a:avLst/>
          </a:prstGeom>
          <a:ln>
            <a:noFill/>
          </a:ln>
          <a:effectLst>
            <a:softEdge rad="112500"/>
          </a:effectLst>
        </p:spPr>
      </p:pic>
      <p:sp>
        <p:nvSpPr>
          <p:cNvPr id="5" name="TextBox 4">
            <a:extLst>
              <a:ext uri="{FF2B5EF4-FFF2-40B4-BE49-F238E27FC236}">
                <a16:creationId xmlns:a16="http://schemas.microsoft.com/office/drawing/2014/main" id="{B0E48E86-465B-A440-BBED-8BBBFEBD972A}"/>
              </a:ext>
            </a:extLst>
          </p:cNvPr>
          <p:cNvSpPr txBox="1"/>
          <p:nvPr/>
        </p:nvSpPr>
        <p:spPr>
          <a:xfrm>
            <a:off x="8159466" y="4941570"/>
            <a:ext cx="204357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Springboard</a:t>
            </a:r>
          </a:p>
        </p:txBody>
      </p:sp>
    </p:spTree>
    <p:extLst>
      <p:ext uri="{BB962C8B-B14F-4D97-AF65-F5344CB8AC3E}">
        <p14:creationId xmlns:p14="http://schemas.microsoft.com/office/powerpoint/2010/main" val="37029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fill="hold" display="0">
                  <p:stCondLst>
                    <p:cond delay="indefinite"/>
                  </p:stCondLst>
                </p:cTn>
                <p:tgtEl>
                  <p:spTgt spid="2"/>
                </p:tgtEl>
              </p:cMediaNode>
            </p:video>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13. Understanding the Role</a:t>
            </a:r>
            <a:endParaRPr lang="en-GB" sz="3600" b="0" strike="noStrike" spc="-1" dirty="0">
              <a:latin typeface="Arial"/>
            </a:endParaRPr>
          </a:p>
        </p:txBody>
      </p:sp>
      <p:sp>
        <p:nvSpPr>
          <p:cNvPr id="3" name="Title 1">
            <a:extLst>
              <a:ext uri="{FF2B5EF4-FFF2-40B4-BE49-F238E27FC236}">
                <a16:creationId xmlns:a16="http://schemas.microsoft.com/office/drawing/2014/main" id="{6327D3DF-9428-A64A-A2E5-E413498BECE9}"/>
              </a:ext>
            </a:extLst>
          </p:cNvPr>
          <p:cNvSpPr txBox="1"/>
          <p:nvPr/>
        </p:nvSpPr>
        <p:spPr>
          <a:xfrm>
            <a:off x="507762" y="1093775"/>
            <a:ext cx="9774872" cy="294482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a:buSzPct val="100000"/>
              <a:defRPr sz="2000" b="1">
                <a:solidFill>
                  <a:srgbClr val="FFFFFF"/>
                </a:solidFill>
                <a:latin typeface="Arial"/>
                <a:ea typeface="Arial"/>
                <a:cs typeface="Arial"/>
                <a:sym typeface="Arial"/>
              </a:defRPr>
            </a:pPr>
            <a:r>
              <a:rPr lang="en-GB" sz="2000" dirty="0">
                <a:solidFill>
                  <a:srgbClr val="FFFF00"/>
                </a:solidFill>
                <a:latin typeface="Calibri"/>
                <a:cs typeface="Calibri"/>
              </a:rPr>
              <a:t>There are some essential steps that all must carry out during the course of their work on a project. This begins with,</a:t>
            </a:r>
            <a:endParaRPr lang="en-GB" sz="2000" dirty="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lang="en-GB" sz="2000" dirty="0">
              <a:solidFill>
                <a:srgbClr val="FFFF00"/>
              </a:solidFill>
            </a:endParaRPr>
          </a:p>
          <a:p>
            <a:pPr marL="342900" indent="-3429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rPr>
              <a:t>Identifying the business problem at hand. </a:t>
            </a:r>
          </a:p>
          <a:p>
            <a:pPr marL="342900" indent="-3429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rPr>
              <a:t>Data acquisition. </a:t>
            </a:r>
          </a:p>
          <a:p>
            <a:pPr marL="342900" indent="-3429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rPr>
              <a:t>Data pre-processing/Preparation follows. </a:t>
            </a:r>
          </a:p>
          <a:p>
            <a:pPr marL="342900" indent="-3429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rPr>
              <a:t>Data Exploration / Exploratory Data Analysis (EDA).</a:t>
            </a:r>
          </a:p>
          <a:p>
            <a:pPr marL="342900" indent="-3429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rPr>
              <a:t> Data modelling.</a:t>
            </a:r>
          </a:p>
          <a:p>
            <a:pPr marL="342900" indent="-3429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rPr>
              <a:t>Communication / visualisation.</a:t>
            </a:r>
          </a:p>
          <a:p>
            <a:pPr>
              <a:defRPr sz="2000" b="1">
                <a:solidFill>
                  <a:srgbClr val="FFFFFF"/>
                </a:solidFill>
                <a:latin typeface="Arial"/>
                <a:ea typeface="Arial"/>
                <a:cs typeface="Arial"/>
                <a:sym typeface="Arial"/>
              </a:defRPr>
            </a:pPr>
            <a:endParaRPr sz="2000" dirty="0">
              <a:solidFill>
                <a:srgbClr val="FFFF00"/>
              </a:solidFill>
            </a:endParaRPr>
          </a:p>
        </p:txBody>
      </p:sp>
      <p:sp>
        <p:nvSpPr>
          <p:cNvPr id="6" name="Chevron 5">
            <a:extLst>
              <a:ext uri="{FF2B5EF4-FFF2-40B4-BE49-F238E27FC236}">
                <a16:creationId xmlns:a16="http://schemas.microsoft.com/office/drawing/2014/main" id="{684568BE-8884-3F4F-B9BF-C080EC85116F}"/>
              </a:ext>
            </a:extLst>
          </p:cNvPr>
          <p:cNvSpPr/>
          <p:nvPr/>
        </p:nvSpPr>
        <p:spPr>
          <a:xfrm>
            <a:off x="8597027" y="4212417"/>
            <a:ext cx="3087211" cy="114680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000" b="1" dirty="0">
                <a:solidFill>
                  <a:schemeClr val="bg1"/>
                </a:solidFill>
              </a:rPr>
              <a:t>Communicate</a:t>
            </a:r>
          </a:p>
        </p:txBody>
      </p:sp>
      <p:sp>
        <p:nvSpPr>
          <p:cNvPr id="7" name="Chevron 6">
            <a:extLst>
              <a:ext uri="{FF2B5EF4-FFF2-40B4-BE49-F238E27FC236}">
                <a16:creationId xmlns:a16="http://schemas.microsoft.com/office/drawing/2014/main" id="{E2DDCDDE-69C9-3741-AFC0-D4E965036EB2}"/>
              </a:ext>
            </a:extLst>
          </p:cNvPr>
          <p:cNvSpPr/>
          <p:nvPr/>
        </p:nvSpPr>
        <p:spPr>
          <a:xfrm>
            <a:off x="6504060" y="4212417"/>
            <a:ext cx="2640750" cy="114680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Model</a:t>
            </a:r>
          </a:p>
        </p:txBody>
      </p:sp>
      <p:sp>
        <p:nvSpPr>
          <p:cNvPr id="8" name="Chevron 7">
            <a:extLst>
              <a:ext uri="{FF2B5EF4-FFF2-40B4-BE49-F238E27FC236}">
                <a16:creationId xmlns:a16="http://schemas.microsoft.com/office/drawing/2014/main" id="{72BB1CBB-0C3B-A54A-837E-E7FDACB93C30}"/>
              </a:ext>
            </a:extLst>
          </p:cNvPr>
          <p:cNvSpPr/>
          <p:nvPr/>
        </p:nvSpPr>
        <p:spPr>
          <a:xfrm>
            <a:off x="4411093" y="4212417"/>
            <a:ext cx="2640750" cy="114680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Explore</a:t>
            </a:r>
          </a:p>
        </p:txBody>
      </p:sp>
      <p:sp>
        <p:nvSpPr>
          <p:cNvPr id="9" name="Chevron 8">
            <a:extLst>
              <a:ext uri="{FF2B5EF4-FFF2-40B4-BE49-F238E27FC236}">
                <a16:creationId xmlns:a16="http://schemas.microsoft.com/office/drawing/2014/main" id="{4D486625-7E54-1448-8FA0-A069A4B7A03A}"/>
              </a:ext>
            </a:extLst>
          </p:cNvPr>
          <p:cNvSpPr/>
          <p:nvPr/>
        </p:nvSpPr>
        <p:spPr>
          <a:xfrm>
            <a:off x="2318126" y="4212417"/>
            <a:ext cx="2640750" cy="114680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Acquire</a:t>
            </a:r>
          </a:p>
        </p:txBody>
      </p:sp>
      <p:sp>
        <p:nvSpPr>
          <p:cNvPr id="10" name="Chevron 9">
            <a:extLst>
              <a:ext uri="{FF2B5EF4-FFF2-40B4-BE49-F238E27FC236}">
                <a16:creationId xmlns:a16="http://schemas.microsoft.com/office/drawing/2014/main" id="{41EB2A8A-97AD-BF48-ADEF-7F10A80BC4C1}"/>
              </a:ext>
            </a:extLst>
          </p:cNvPr>
          <p:cNvSpPr/>
          <p:nvPr/>
        </p:nvSpPr>
        <p:spPr>
          <a:xfrm>
            <a:off x="223758" y="4212417"/>
            <a:ext cx="2642151" cy="114680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Business</a:t>
            </a:r>
          </a:p>
          <a:p>
            <a:pPr algn="ctr"/>
            <a:r>
              <a:rPr lang="en-GB" sz="2000" b="1" dirty="0">
                <a:solidFill>
                  <a:schemeClr val="bg1"/>
                </a:solidFill>
              </a:rPr>
              <a:t>Need</a:t>
            </a:r>
          </a:p>
        </p:txBody>
      </p:sp>
      <p:cxnSp>
        <p:nvCxnSpPr>
          <p:cNvPr id="11" name="Elbow Connector 10">
            <a:extLst>
              <a:ext uri="{FF2B5EF4-FFF2-40B4-BE49-F238E27FC236}">
                <a16:creationId xmlns:a16="http://schemas.microsoft.com/office/drawing/2014/main" id="{398D9440-5CB5-D54B-A5E6-0AFD51A4C7F0}"/>
              </a:ext>
            </a:extLst>
          </p:cNvPr>
          <p:cNvCxnSpPr>
            <a:cxnSpLocks/>
            <a:stCxn id="6" idx="3"/>
            <a:endCxn id="10" idx="1"/>
          </p:cNvCxnSpPr>
          <p:nvPr/>
        </p:nvCxnSpPr>
        <p:spPr>
          <a:xfrm flipH="1">
            <a:off x="797163" y="4785822"/>
            <a:ext cx="10887075" cy="12700"/>
          </a:xfrm>
          <a:prstGeom prst="bentConnector5">
            <a:avLst>
              <a:gd name="adj1" fmla="val -2100"/>
              <a:gd name="adj2" fmla="val 6315000"/>
              <a:gd name="adj3" fmla="val 102100"/>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5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14. Practical View</a:t>
            </a:r>
            <a:endParaRPr lang="en-GB" sz="3600" b="0" strike="noStrike" spc="-1" dirty="0">
              <a:latin typeface="Arial"/>
            </a:endParaRPr>
          </a:p>
        </p:txBody>
      </p:sp>
      <p:sp>
        <p:nvSpPr>
          <p:cNvPr id="5" name="TextBox 4">
            <a:extLst>
              <a:ext uri="{FF2B5EF4-FFF2-40B4-BE49-F238E27FC236}">
                <a16:creationId xmlns:a16="http://schemas.microsoft.com/office/drawing/2014/main" id="{AF100C49-67D7-EC43-B9A7-292C7DE13EAC}"/>
              </a:ext>
            </a:extLst>
          </p:cNvPr>
          <p:cNvSpPr txBox="1"/>
          <p:nvPr/>
        </p:nvSpPr>
        <p:spPr>
          <a:xfrm>
            <a:off x="5290629" y="5080754"/>
            <a:ext cx="1956626"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a:t>
            </a:r>
            <a:r>
              <a:rPr lang="en-GB" b="1" dirty="0" err="1">
                <a:solidFill>
                  <a:schemeClr val="bg1"/>
                </a:solidFill>
                <a:latin typeface="Calibri" panose="020F0502020204030204" pitchFamily="34" charset="0"/>
                <a:cs typeface="Calibri" panose="020F0502020204030204" pitchFamily="34" charset="0"/>
              </a:rPr>
              <a:t>Simplilearn</a:t>
            </a:r>
            <a:endParaRPr lang="en-GB" b="1" dirty="0">
              <a:solidFill>
                <a:schemeClr val="bg1"/>
              </a:solidFill>
              <a:latin typeface="Calibri" panose="020F0502020204030204" pitchFamily="34" charset="0"/>
              <a:cs typeface="Calibri" panose="020F0502020204030204" pitchFamily="34" charset="0"/>
            </a:endParaRPr>
          </a:p>
        </p:txBody>
      </p:sp>
      <p:pic>
        <p:nvPicPr>
          <p:cNvPr id="2" name="Online Media 1" descr="Data Science In 5 Minutes | Data Science For Beginners | What Is Data Science? | Simplilearn">
            <a:hlinkClick r:id="" action="ppaction://media"/>
            <a:extLst>
              <a:ext uri="{FF2B5EF4-FFF2-40B4-BE49-F238E27FC236}">
                <a16:creationId xmlns:a16="http://schemas.microsoft.com/office/drawing/2014/main" id="{838106C7-590F-A64A-835B-CD57B49ADB36}"/>
              </a:ext>
            </a:extLst>
          </p:cNvPr>
          <p:cNvPicPr>
            <a:picLocks noRot="1" noChangeAspect="1"/>
          </p:cNvPicPr>
          <p:nvPr>
            <a:videoFile r:link="rId1"/>
          </p:nvPr>
        </p:nvPicPr>
        <p:blipFill>
          <a:blip r:embed="rId4"/>
          <a:stretch>
            <a:fillRect/>
          </a:stretch>
        </p:blipFill>
        <p:spPr>
          <a:xfrm>
            <a:off x="3220942" y="1592580"/>
            <a:ext cx="6096000" cy="3429000"/>
          </a:xfrm>
          <a:prstGeom prst="rect">
            <a:avLst/>
          </a:prstGeom>
          <a:ln>
            <a:noFill/>
          </a:ln>
          <a:effectLst>
            <a:softEdge rad="112500"/>
          </a:effectLst>
        </p:spPr>
      </p:pic>
    </p:spTree>
    <p:extLst>
      <p:ext uri="{BB962C8B-B14F-4D97-AF65-F5344CB8AC3E}">
        <p14:creationId xmlns:p14="http://schemas.microsoft.com/office/powerpoint/2010/main" val="105927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15. Practical View</a:t>
            </a:r>
            <a:endParaRPr lang="en-GB" sz="3600" b="0" strike="noStrike" spc="-1" dirty="0">
              <a:latin typeface="Arial"/>
            </a:endParaRPr>
          </a:p>
        </p:txBody>
      </p:sp>
      <p:sp>
        <p:nvSpPr>
          <p:cNvPr id="5" name="TextBox 4">
            <a:extLst>
              <a:ext uri="{FF2B5EF4-FFF2-40B4-BE49-F238E27FC236}">
                <a16:creationId xmlns:a16="http://schemas.microsoft.com/office/drawing/2014/main" id="{AF100C49-67D7-EC43-B9A7-292C7DE13EAC}"/>
              </a:ext>
            </a:extLst>
          </p:cNvPr>
          <p:cNvSpPr txBox="1"/>
          <p:nvPr/>
        </p:nvSpPr>
        <p:spPr>
          <a:xfrm>
            <a:off x="5259938" y="5143500"/>
            <a:ext cx="1672124"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Chevron</a:t>
            </a:r>
          </a:p>
        </p:txBody>
      </p:sp>
      <p:pic>
        <p:nvPicPr>
          <p:cNvPr id="3" name="Online Media 2" descr="Day in the Life: Data Scientist">
            <a:hlinkClick r:id="" action="ppaction://media"/>
            <a:extLst>
              <a:ext uri="{FF2B5EF4-FFF2-40B4-BE49-F238E27FC236}">
                <a16:creationId xmlns:a16="http://schemas.microsoft.com/office/drawing/2014/main" id="{FE0A3630-131D-8341-9693-DA35C515C8FD}"/>
              </a:ext>
            </a:extLst>
          </p:cNvPr>
          <p:cNvPicPr>
            <a:picLocks noRot="1" noChangeAspect="1"/>
          </p:cNvPicPr>
          <p:nvPr>
            <a:videoFile r:link="rId1"/>
          </p:nvPr>
        </p:nvPicPr>
        <p:blipFill>
          <a:blip r:embed="rId4"/>
          <a:stretch>
            <a:fillRect/>
          </a:stretch>
        </p:blipFill>
        <p:spPr>
          <a:xfrm>
            <a:off x="3048000" y="1714500"/>
            <a:ext cx="6096000" cy="3429000"/>
          </a:xfrm>
          <a:prstGeom prst="rect">
            <a:avLst/>
          </a:prstGeom>
          <a:ln>
            <a:noFill/>
          </a:ln>
          <a:effectLst>
            <a:softEdge rad="112500"/>
          </a:effectLst>
        </p:spPr>
      </p:pic>
    </p:spTree>
    <p:extLst>
      <p:ext uri="{BB962C8B-B14F-4D97-AF65-F5344CB8AC3E}">
        <p14:creationId xmlns:p14="http://schemas.microsoft.com/office/powerpoint/2010/main" val="166361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16. Why Important?</a:t>
            </a:r>
            <a:endParaRPr lang="en-GB" sz="3600" b="0" strike="noStrike" spc="-1" dirty="0">
              <a:latin typeface="Arial"/>
            </a:endParaRPr>
          </a:p>
        </p:txBody>
      </p:sp>
      <p:sp>
        <p:nvSpPr>
          <p:cNvPr id="3" name="Title 1">
            <a:extLst>
              <a:ext uri="{FF2B5EF4-FFF2-40B4-BE49-F238E27FC236}">
                <a16:creationId xmlns:a16="http://schemas.microsoft.com/office/drawing/2014/main" id="{558FF855-55F8-CC4C-B16E-9E3A417B0609}"/>
              </a:ext>
            </a:extLst>
          </p:cNvPr>
          <p:cNvSpPr txBox="1"/>
          <p:nvPr/>
        </p:nvSpPr>
        <p:spPr>
          <a:xfrm>
            <a:off x="1208564" y="1956587"/>
            <a:ext cx="9774872" cy="3606013"/>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Data science is becoming an increasingly important discipline.</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As a society we continue to collect more and more data.</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This data is being used to make decisions. Such decisions can affect the lives of people in unforeseen ways, both good and bad.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It is crucial that we train competent and professional data scientists capable of owning such responsibility.</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If we do this well, data scientists have the potential to help society in many.</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For all the positive possibilities there are an equal number of potentially negative outcomes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This is why data science, and principled data science, is crucially important.</a:t>
            </a:r>
          </a:p>
        </p:txBody>
      </p:sp>
    </p:spTree>
    <p:extLst>
      <p:ext uri="{BB962C8B-B14F-4D97-AF65-F5344CB8AC3E}">
        <p14:creationId xmlns:p14="http://schemas.microsoft.com/office/powerpoint/2010/main" val="239084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rgbClr val="FFFF00"/>
                </a:solidFill>
                <a:latin typeface="Calibri"/>
              </a:rPr>
              <a:t>17</a:t>
            </a:r>
            <a:r>
              <a:rPr lang="en-GB" sz="3600" b="0" strike="noStrike" spc="-1" dirty="0">
                <a:solidFill>
                  <a:srgbClr val="FFFF00"/>
                </a:solidFill>
                <a:latin typeface="Calibri"/>
              </a:rPr>
              <a:t>. Science</a:t>
            </a:r>
            <a:endParaRPr lang="en-GB" sz="3600" b="0" strike="noStrike" spc="-1" dirty="0">
              <a:latin typeface="Arial"/>
            </a:endParaRPr>
          </a:p>
        </p:txBody>
      </p:sp>
      <p:pic>
        <p:nvPicPr>
          <p:cNvPr id="5" name="Picture 4">
            <a:extLst>
              <a:ext uri="{FF2B5EF4-FFF2-40B4-BE49-F238E27FC236}">
                <a16:creationId xmlns:a16="http://schemas.microsoft.com/office/drawing/2014/main" id="{1CD52A18-D7A1-7D42-A6B6-E59756E0D4F1}"/>
              </a:ext>
            </a:extLst>
          </p:cNvPr>
          <p:cNvPicPr>
            <a:picLocks noChangeAspect="1"/>
          </p:cNvPicPr>
          <p:nvPr/>
        </p:nvPicPr>
        <p:blipFill rotWithShape="1">
          <a:blip r:embed="rId3">
            <a:extLst>
              <a:ext uri="{28A0092B-C50C-407E-A947-70E740481C1C}">
                <a14:useLocalDpi xmlns:a14="http://schemas.microsoft.com/office/drawing/2010/main" val="0"/>
              </a:ext>
            </a:extLst>
          </a:blip>
          <a:srcRect r="51727"/>
          <a:stretch/>
        </p:blipFill>
        <p:spPr>
          <a:xfrm>
            <a:off x="3466974" y="3799575"/>
            <a:ext cx="2170410" cy="2117489"/>
          </a:xfrm>
          <a:prstGeom prst="rect">
            <a:avLst/>
          </a:prstGeom>
          <a:ln>
            <a:noFill/>
          </a:ln>
          <a:effectLst>
            <a:softEdge rad="112500"/>
          </a:effectLst>
        </p:spPr>
      </p:pic>
      <p:pic>
        <p:nvPicPr>
          <p:cNvPr id="7" name="Picture 6">
            <a:extLst>
              <a:ext uri="{FF2B5EF4-FFF2-40B4-BE49-F238E27FC236}">
                <a16:creationId xmlns:a16="http://schemas.microsoft.com/office/drawing/2014/main" id="{3BD87B98-C22B-ED4D-B19C-0E77CE17223E}"/>
              </a:ext>
            </a:extLst>
          </p:cNvPr>
          <p:cNvPicPr>
            <a:picLocks noChangeAspect="1"/>
          </p:cNvPicPr>
          <p:nvPr/>
        </p:nvPicPr>
        <p:blipFill rotWithShape="1">
          <a:blip r:embed="rId4">
            <a:extLst>
              <a:ext uri="{28A0092B-C50C-407E-A947-70E740481C1C}">
                <a14:useLocalDpi xmlns:a14="http://schemas.microsoft.com/office/drawing/2010/main" val="0"/>
              </a:ext>
            </a:extLst>
          </a:blip>
          <a:srcRect l="16942" r="16942"/>
          <a:stretch/>
        </p:blipFill>
        <p:spPr>
          <a:xfrm>
            <a:off x="9435729" y="3799573"/>
            <a:ext cx="2170410" cy="2117489"/>
          </a:xfrm>
          <a:prstGeom prst="rect">
            <a:avLst/>
          </a:prstGeom>
          <a:ln>
            <a:noFill/>
          </a:ln>
          <a:effectLst>
            <a:softEdge rad="112500"/>
          </a:effectLst>
        </p:spPr>
      </p:pic>
      <p:pic>
        <p:nvPicPr>
          <p:cNvPr id="9" name="Picture 8">
            <a:extLst>
              <a:ext uri="{FF2B5EF4-FFF2-40B4-BE49-F238E27FC236}">
                <a16:creationId xmlns:a16="http://schemas.microsoft.com/office/drawing/2014/main" id="{C3AC023C-BA0B-A443-932D-6938F9B29126}"/>
              </a:ext>
            </a:extLst>
          </p:cNvPr>
          <p:cNvPicPr>
            <a:picLocks noChangeAspect="1"/>
          </p:cNvPicPr>
          <p:nvPr/>
        </p:nvPicPr>
        <p:blipFill rotWithShape="1">
          <a:blip r:embed="rId5">
            <a:extLst>
              <a:ext uri="{28A0092B-C50C-407E-A947-70E740481C1C}">
                <a14:useLocalDpi xmlns:a14="http://schemas.microsoft.com/office/drawing/2010/main" val="0"/>
              </a:ext>
            </a:extLst>
          </a:blip>
          <a:srcRect r="38916"/>
          <a:stretch/>
        </p:blipFill>
        <p:spPr>
          <a:xfrm>
            <a:off x="6494573" y="3799574"/>
            <a:ext cx="2044348" cy="2117489"/>
          </a:xfrm>
          <a:prstGeom prst="rect">
            <a:avLst/>
          </a:prstGeom>
          <a:ln>
            <a:noFill/>
          </a:ln>
          <a:effectLst>
            <a:softEdge rad="112500"/>
          </a:effectLst>
        </p:spPr>
      </p:pic>
      <p:pic>
        <p:nvPicPr>
          <p:cNvPr id="11" name="Picture 10">
            <a:extLst>
              <a:ext uri="{FF2B5EF4-FFF2-40B4-BE49-F238E27FC236}">
                <a16:creationId xmlns:a16="http://schemas.microsoft.com/office/drawing/2014/main" id="{6A2109EE-EA6F-074F-B293-FBA9F74BC1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167" y="3816207"/>
            <a:ext cx="2170410" cy="2170410"/>
          </a:xfrm>
          <a:prstGeom prst="rect">
            <a:avLst/>
          </a:prstGeom>
          <a:ln>
            <a:noFill/>
          </a:ln>
          <a:effectLst>
            <a:softEdge rad="112500"/>
          </a:effectLst>
        </p:spPr>
      </p:pic>
      <p:grpSp>
        <p:nvGrpSpPr>
          <p:cNvPr id="26" name="Group 25">
            <a:extLst>
              <a:ext uri="{FF2B5EF4-FFF2-40B4-BE49-F238E27FC236}">
                <a16:creationId xmlns:a16="http://schemas.microsoft.com/office/drawing/2014/main" id="{BC0198AC-A4B5-4B72-A1B5-9805AFCED9EF}"/>
              </a:ext>
            </a:extLst>
          </p:cNvPr>
          <p:cNvGrpSpPr/>
          <p:nvPr/>
        </p:nvGrpSpPr>
        <p:grpSpPr>
          <a:xfrm>
            <a:off x="4054928" y="1315863"/>
            <a:ext cx="4275789" cy="2033022"/>
            <a:chOff x="4054928" y="1315863"/>
            <a:chExt cx="4275789" cy="2033022"/>
          </a:xfrm>
        </p:grpSpPr>
        <p:sp>
          <p:nvSpPr>
            <p:cNvPr id="2" name="Rectangle: Rounded Corners 1">
              <a:extLst>
                <a:ext uri="{FF2B5EF4-FFF2-40B4-BE49-F238E27FC236}">
                  <a16:creationId xmlns:a16="http://schemas.microsoft.com/office/drawing/2014/main" id="{92978032-624A-4AE7-BAA9-29D6A1A3A2B8}"/>
                </a:ext>
              </a:extLst>
            </p:cNvPr>
            <p:cNvSpPr/>
            <p:nvPr/>
          </p:nvSpPr>
          <p:spPr>
            <a:xfrm>
              <a:off x="5394022" y="1315863"/>
              <a:ext cx="1100551" cy="639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Idea</a:t>
              </a:r>
            </a:p>
          </p:txBody>
        </p:sp>
        <p:sp>
          <p:nvSpPr>
            <p:cNvPr id="10" name="Rectangle: Rounded Corners 9">
              <a:extLst>
                <a:ext uri="{FF2B5EF4-FFF2-40B4-BE49-F238E27FC236}">
                  <a16:creationId xmlns:a16="http://schemas.microsoft.com/office/drawing/2014/main" id="{8E2219E1-8A3A-4714-ADDD-E52C28EB785C}"/>
                </a:ext>
              </a:extLst>
            </p:cNvPr>
            <p:cNvSpPr/>
            <p:nvPr/>
          </p:nvSpPr>
          <p:spPr>
            <a:xfrm>
              <a:off x="6570788" y="2057954"/>
              <a:ext cx="1100552" cy="639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p:txBody>
        </p:sp>
        <p:sp>
          <p:nvSpPr>
            <p:cNvPr id="12" name="Rectangle: Rounded Corners 11">
              <a:extLst>
                <a:ext uri="{FF2B5EF4-FFF2-40B4-BE49-F238E27FC236}">
                  <a16:creationId xmlns:a16="http://schemas.microsoft.com/office/drawing/2014/main" id="{0624107D-1DA7-40A6-98E0-D06107FA46A6}"/>
                </a:ext>
              </a:extLst>
            </p:cNvPr>
            <p:cNvSpPr/>
            <p:nvPr/>
          </p:nvSpPr>
          <p:spPr>
            <a:xfrm>
              <a:off x="4264664" y="2066226"/>
              <a:ext cx="1100553" cy="639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Interpret</a:t>
              </a:r>
            </a:p>
          </p:txBody>
        </p:sp>
        <p:cxnSp>
          <p:nvCxnSpPr>
            <p:cNvPr id="14" name="Connector: Curved 13">
              <a:extLst>
                <a:ext uri="{FF2B5EF4-FFF2-40B4-BE49-F238E27FC236}">
                  <a16:creationId xmlns:a16="http://schemas.microsoft.com/office/drawing/2014/main" id="{6DBE5C00-8D79-487E-8568-9CA5826E19E5}"/>
                </a:ext>
              </a:extLst>
            </p:cNvPr>
            <p:cNvCxnSpPr>
              <a:cxnSpLocks/>
              <a:stCxn id="2" idx="3"/>
              <a:endCxn id="10" idx="0"/>
            </p:cNvCxnSpPr>
            <p:nvPr/>
          </p:nvCxnSpPr>
          <p:spPr>
            <a:xfrm>
              <a:off x="6494573" y="1635363"/>
              <a:ext cx="626491" cy="422591"/>
            </a:xfrm>
            <a:prstGeom prst="curvedConnector2">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EEF2462D-945B-4D6E-8B25-BAE3F2ECCDC7}"/>
                </a:ext>
              </a:extLst>
            </p:cNvPr>
            <p:cNvCxnSpPr>
              <a:cxnSpLocks/>
              <a:stCxn id="10" idx="2"/>
              <a:endCxn id="12" idx="2"/>
            </p:cNvCxnSpPr>
            <p:nvPr/>
          </p:nvCxnSpPr>
          <p:spPr>
            <a:xfrm rot="5400000">
              <a:off x="5963867" y="1548029"/>
              <a:ext cx="8272" cy="2306123"/>
            </a:xfrm>
            <a:prstGeom prst="curvedConnector3">
              <a:avLst>
                <a:gd name="adj1" fmla="val 2863540"/>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702DBD6C-7D0F-44C5-AFDB-70298E38852D}"/>
                </a:ext>
              </a:extLst>
            </p:cNvPr>
            <p:cNvCxnSpPr>
              <a:cxnSpLocks/>
              <a:stCxn id="12" idx="0"/>
              <a:endCxn id="2" idx="1"/>
            </p:cNvCxnSpPr>
            <p:nvPr/>
          </p:nvCxnSpPr>
          <p:spPr>
            <a:xfrm rot="5400000" flipH="1" flipV="1">
              <a:off x="4889050" y="1561255"/>
              <a:ext cx="430863" cy="579081"/>
            </a:xfrm>
            <a:prstGeom prst="curvedConnector2">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DA5265-EB41-4E9F-8480-67D20FD4F81F}"/>
                </a:ext>
              </a:extLst>
            </p:cNvPr>
            <p:cNvSpPr txBox="1"/>
            <p:nvPr/>
          </p:nvSpPr>
          <p:spPr>
            <a:xfrm>
              <a:off x="7090249" y="1491589"/>
              <a:ext cx="1240468" cy="369332"/>
            </a:xfrm>
            <a:prstGeom prst="rect">
              <a:avLst/>
            </a:prstGeom>
            <a:noFill/>
          </p:spPr>
          <p:txBody>
            <a:bodyPr wrap="none" rtlCol="0">
              <a:spAutoFit/>
            </a:bodyPr>
            <a:lstStyle/>
            <a:p>
              <a:r>
                <a:rPr lang="en-GB" b="1" dirty="0">
                  <a:solidFill>
                    <a:srgbClr val="FFFF00"/>
                  </a:solidFill>
                  <a:latin typeface="Calibri" panose="020F0502020204030204" pitchFamily="34" charset="0"/>
                  <a:cs typeface="Calibri" panose="020F0502020204030204" pitchFamily="34" charset="0"/>
                </a:rPr>
                <a:t>Design test</a:t>
              </a:r>
            </a:p>
          </p:txBody>
        </p:sp>
        <p:sp>
          <p:nvSpPr>
            <p:cNvPr id="24" name="TextBox 23">
              <a:extLst>
                <a:ext uri="{FF2B5EF4-FFF2-40B4-BE49-F238E27FC236}">
                  <a16:creationId xmlns:a16="http://schemas.microsoft.com/office/drawing/2014/main" id="{F2D659EC-534C-4AAA-8934-9975E9562E03}"/>
                </a:ext>
              </a:extLst>
            </p:cNvPr>
            <p:cNvSpPr txBox="1"/>
            <p:nvPr/>
          </p:nvSpPr>
          <p:spPr>
            <a:xfrm>
              <a:off x="4054928" y="1487927"/>
              <a:ext cx="793551" cy="369332"/>
            </a:xfrm>
            <a:prstGeom prst="rect">
              <a:avLst/>
            </a:prstGeom>
            <a:noFill/>
          </p:spPr>
          <p:txBody>
            <a:bodyPr wrap="none" rtlCol="0">
              <a:spAutoFit/>
            </a:bodyPr>
            <a:lstStyle/>
            <a:p>
              <a:r>
                <a:rPr lang="en-GB" b="1" dirty="0">
                  <a:solidFill>
                    <a:srgbClr val="FFFF00"/>
                  </a:solidFill>
                  <a:latin typeface="Calibri" panose="020F0502020204030204" pitchFamily="34" charset="0"/>
                  <a:cs typeface="Calibri" panose="020F0502020204030204" pitchFamily="34" charset="0"/>
                </a:rPr>
                <a:t>Refine</a:t>
              </a:r>
            </a:p>
          </p:txBody>
        </p:sp>
        <p:sp>
          <p:nvSpPr>
            <p:cNvPr id="25" name="TextBox 24">
              <a:extLst>
                <a:ext uri="{FF2B5EF4-FFF2-40B4-BE49-F238E27FC236}">
                  <a16:creationId xmlns:a16="http://schemas.microsoft.com/office/drawing/2014/main" id="{207ED1E5-E4A6-42D6-8CD8-38DAF593C670}"/>
                </a:ext>
              </a:extLst>
            </p:cNvPr>
            <p:cNvSpPr txBox="1"/>
            <p:nvPr/>
          </p:nvSpPr>
          <p:spPr>
            <a:xfrm>
              <a:off x="5284003" y="2979553"/>
              <a:ext cx="1523815" cy="369332"/>
            </a:xfrm>
            <a:prstGeom prst="rect">
              <a:avLst/>
            </a:prstGeom>
            <a:noFill/>
          </p:spPr>
          <p:txBody>
            <a:bodyPr wrap="none" rtlCol="0">
              <a:spAutoFit/>
            </a:bodyPr>
            <a:lstStyle/>
            <a:p>
              <a:r>
                <a:rPr lang="en-GB" b="1" dirty="0">
                  <a:solidFill>
                    <a:srgbClr val="FFFF00"/>
                  </a:solidFill>
                  <a:latin typeface="Calibri" panose="020F0502020204030204" pitchFamily="34" charset="0"/>
                  <a:cs typeface="Calibri" panose="020F0502020204030204" pitchFamily="34" charset="0"/>
                </a:rPr>
                <a:t>Collect results</a:t>
              </a:r>
            </a:p>
          </p:txBody>
        </p:sp>
      </p:grpSp>
    </p:spTree>
    <p:extLst>
      <p:ext uri="{BB962C8B-B14F-4D97-AF65-F5344CB8AC3E}">
        <p14:creationId xmlns:p14="http://schemas.microsoft.com/office/powerpoint/2010/main" val="61844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rgbClr val="FFFF00"/>
                </a:solidFill>
                <a:latin typeface="Calibri"/>
              </a:rPr>
              <a:t>18</a:t>
            </a:r>
            <a:r>
              <a:rPr lang="en-GB" sz="3600" b="0" strike="noStrike" spc="-1" dirty="0">
                <a:solidFill>
                  <a:srgbClr val="FFFF00"/>
                </a:solidFill>
                <a:latin typeface="Calibri"/>
              </a:rPr>
              <a:t>. The Method</a:t>
            </a:r>
            <a:endParaRPr lang="en-GB" sz="3600" b="0" strike="noStrike" spc="-1" dirty="0">
              <a:latin typeface="Arial"/>
            </a:endParaRPr>
          </a:p>
        </p:txBody>
      </p:sp>
      <p:pic>
        <p:nvPicPr>
          <p:cNvPr id="2" name="Online Media 1" descr="Isaac Newton and the scientific method | Physics - Science Britannica">
            <a:hlinkClick r:id="" action="ppaction://media"/>
            <a:extLst>
              <a:ext uri="{FF2B5EF4-FFF2-40B4-BE49-F238E27FC236}">
                <a16:creationId xmlns:a16="http://schemas.microsoft.com/office/drawing/2014/main" id="{9BDB11E4-3695-F341-859C-D9756B32C5F8}"/>
              </a:ext>
            </a:extLst>
          </p:cNvPr>
          <p:cNvPicPr>
            <a:picLocks noRot="1" noChangeAspect="1"/>
          </p:cNvPicPr>
          <p:nvPr>
            <a:videoFile r:link="rId1"/>
          </p:nvPr>
        </p:nvPicPr>
        <p:blipFill>
          <a:blip r:embed="rId4"/>
          <a:stretch>
            <a:fillRect/>
          </a:stretch>
        </p:blipFill>
        <p:spPr>
          <a:xfrm>
            <a:off x="3048000" y="1714500"/>
            <a:ext cx="6096000" cy="3429000"/>
          </a:xfrm>
          <a:prstGeom prst="rect">
            <a:avLst/>
          </a:prstGeom>
          <a:ln>
            <a:noFill/>
          </a:ln>
          <a:effectLst>
            <a:softEdge rad="112500"/>
          </a:effectLst>
        </p:spPr>
      </p:pic>
      <p:sp>
        <p:nvSpPr>
          <p:cNvPr id="5" name="TextBox 4">
            <a:extLst>
              <a:ext uri="{FF2B5EF4-FFF2-40B4-BE49-F238E27FC236}">
                <a16:creationId xmlns:a16="http://schemas.microsoft.com/office/drawing/2014/main" id="{92871BF7-CA95-4AA2-A95E-801117342278}"/>
              </a:ext>
            </a:extLst>
          </p:cNvPr>
          <p:cNvSpPr txBox="1"/>
          <p:nvPr/>
        </p:nvSpPr>
        <p:spPr>
          <a:xfrm>
            <a:off x="5466340" y="5143500"/>
            <a:ext cx="1259319"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BBC</a:t>
            </a:r>
          </a:p>
        </p:txBody>
      </p:sp>
    </p:spTree>
    <p:extLst>
      <p:ext uri="{BB962C8B-B14F-4D97-AF65-F5344CB8AC3E}">
        <p14:creationId xmlns:p14="http://schemas.microsoft.com/office/powerpoint/2010/main" val="274944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a:extLst>
              <a:ext uri="{FF2B5EF4-FFF2-40B4-BE49-F238E27FC236}">
                <a16:creationId xmlns:a16="http://schemas.microsoft.com/office/drawing/2014/main" id="{8F55E616-7340-4DFD-93F7-25383AA6E61D}"/>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1. What We’ll Cover</a:t>
            </a:r>
            <a:endParaRPr lang="en-GB" sz="3600" b="0" strike="noStrike" spc="-1" dirty="0">
              <a:latin typeface="Arial"/>
            </a:endParaRPr>
          </a:p>
        </p:txBody>
      </p:sp>
      <p:sp>
        <p:nvSpPr>
          <p:cNvPr id="15" name="Title 1">
            <a:extLst>
              <a:ext uri="{FF2B5EF4-FFF2-40B4-BE49-F238E27FC236}">
                <a16:creationId xmlns:a16="http://schemas.microsoft.com/office/drawing/2014/main" id="{7359D984-DE27-4FB2-8F62-125E03C6A35F}"/>
              </a:ext>
            </a:extLst>
          </p:cNvPr>
          <p:cNvSpPr txBox="1"/>
          <p:nvPr/>
        </p:nvSpPr>
        <p:spPr>
          <a:xfrm>
            <a:off x="3524522" y="1364930"/>
            <a:ext cx="4993655" cy="4792336"/>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a:buSzPct val="100000"/>
              <a:defRPr sz="2000" b="1">
                <a:solidFill>
                  <a:srgbClr val="FFFFFF"/>
                </a:solidFill>
                <a:latin typeface="Arial"/>
                <a:ea typeface="Arial"/>
                <a:cs typeface="Arial"/>
                <a:sym typeface="Arial"/>
              </a:defRPr>
            </a:pPr>
            <a:r>
              <a:rPr lang="en-GB" sz="2000" dirty="0">
                <a:solidFill>
                  <a:srgbClr val="FFFF00"/>
                </a:solidFill>
                <a:latin typeface="Calibri"/>
                <a:cs typeface="Calibri"/>
              </a:rPr>
              <a:t>This topic will introduce…</a:t>
            </a: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marL="800100" lvl="1"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What is data science.</a:t>
            </a:r>
          </a:p>
          <a:p>
            <a:pPr marL="800100" lvl="1"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Key concepts – the scientific method.</a:t>
            </a:r>
          </a:p>
          <a:p>
            <a:pPr marL="800100" lvl="1"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marL="800100" lvl="1"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marL="800100" lvl="1"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Useful terminology.</a:t>
            </a:r>
            <a:endParaRPr lang="en-GB" dirty="0">
              <a:latin typeface="Calibri"/>
              <a:cs typeface="Calibri"/>
            </a:endParaRPr>
          </a:p>
          <a:p>
            <a:pPr marL="800100" lvl="1"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2000" dirty="0">
              <a:solidFill>
                <a:srgbClr val="FFFF00"/>
              </a:solidFill>
              <a:latin typeface="Calibri"/>
              <a:cs typeface="Calibri"/>
            </a:endParaRPr>
          </a:p>
          <a:p>
            <a:pPr marL="800100" lvl="1"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The Ethics of data science</a:t>
            </a:r>
            <a:endParaRPr lang="en-GB" sz="2000" dirty="0">
              <a:solidFill>
                <a:srgbClr val="FFFF00"/>
              </a:solidFill>
              <a:latin typeface="Calibri" panose="020F0502020204030204" pitchFamily="34" charset="0"/>
              <a:cs typeface="Calibri" panose="020F0502020204030204" pitchFamily="34" charset="0"/>
            </a:endParaRPr>
          </a:p>
          <a:p>
            <a:pPr marL="800100" lvl="1"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r>
              <a:rPr lang="en-GB" sz="2000" dirty="0">
                <a:solidFill>
                  <a:srgbClr val="FFFF00"/>
                </a:solidFill>
                <a:latin typeface="Calibri"/>
                <a:cs typeface="Calibri"/>
              </a:rPr>
              <a:t>The aim: to help you understand what it means to be a data scientist and to get you familiar with data science tools.</a:t>
            </a:r>
            <a:endParaRPr lang="en-US" sz="2000" dirty="0">
              <a:solidFill>
                <a:srgbClr val="FFFF00"/>
              </a:solidFill>
              <a:latin typeface="Calibri"/>
              <a:cs typeface="Calibri"/>
            </a:endParaRP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dirty="0">
              <a:solidFill>
                <a:srgbClr val="FFFF00"/>
              </a:solidFill>
            </a:endParaRPr>
          </a:p>
        </p:txBody>
      </p:sp>
      <p:grpSp>
        <p:nvGrpSpPr>
          <p:cNvPr id="4" name="Group 3">
            <a:extLst>
              <a:ext uri="{FF2B5EF4-FFF2-40B4-BE49-F238E27FC236}">
                <a16:creationId xmlns:a16="http://schemas.microsoft.com/office/drawing/2014/main" id="{4377EDFD-08DD-AA4E-95DA-69AD216DD889}"/>
              </a:ext>
            </a:extLst>
          </p:cNvPr>
          <p:cNvGrpSpPr/>
          <p:nvPr/>
        </p:nvGrpSpPr>
        <p:grpSpPr>
          <a:xfrm>
            <a:off x="8518177" y="2036542"/>
            <a:ext cx="1147011" cy="485854"/>
            <a:chOff x="8095316" y="1677251"/>
            <a:chExt cx="1147011" cy="485854"/>
          </a:xfrm>
        </p:grpSpPr>
        <p:sp>
          <p:nvSpPr>
            <p:cNvPr id="6" name="TextBox 5">
              <a:extLst>
                <a:ext uri="{FF2B5EF4-FFF2-40B4-BE49-F238E27FC236}">
                  <a16:creationId xmlns:a16="http://schemas.microsoft.com/office/drawing/2014/main" id="{F447D92A-08C6-0C43-9891-AA7B75968736}"/>
                </a:ext>
              </a:extLst>
            </p:cNvPr>
            <p:cNvSpPr txBox="1"/>
            <p:nvPr/>
          </p:nvSpPr>
          <p:spPr>
            <a:xfrm>
              <a:off x="8307071" y="1677251"/>
              <a:ext cx="935256" cy="461665"/>
            </a:xfrm>
            <a:prstGeom prst="rect">
              <a:avLst/>
            </a:prstGeom>
            <a:noFill/>
          </p:spPr>
          <p:txBody>
            <a:bodyPr wrap="square" rtlCol="0">
              <a:spAutoFit/>
            </a:bodyPr>
            <a:lstStyle/>
            <a:p>
              <a:r>
                <a:rPr lang="en-GB" sz="2400" b="1" dirty="0">
                  <a:solidFill>
                    <a:schemeClr val="bg1"/>
                  </a:solidFill>
                  <a:latin typeface="Calibri" panose="020F0502020204030204" pitchFamily="34" charset="0"/>
                  <a:cs typeface="Calibri" panose="020F0502020204030204" pitchFamily="34" charset="0"/>
                </a:rPr>
                <a:t>Part 1</a:t>
              </a:r>
            </a:p>
          </p:txBody>
        </p:sp>
        <p:sp>
          <p:nvSpPr>
            <p:cNvPr id="7" name="Right Brace 6">
              <a:extLst>
                <a:ext uri="{FF2B5EF4-FFF2-40B4-BE49-F238E27FC236}">
                  <a16:creationId xmlns:a16="http://schemas.microsoft.com/office/drawing/2014/main" id="{329CC3A1-697E-2244-B965-AB138171D4CB}"/>
                </a:ext>
              </a:extLst>
            </p:cNvPr>
            <p:cNvSpPr/>
            <p:nvPr/>
          </p:nvSpPr>
          <p:spPr>
            <a:xfrm>
              <a:off x="8095316" y="1696574"/>
              <a:ext cx="165607" cy="466531"/>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40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30185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2C9E47DF-BCB4-2E4E-B26A-2E9D4B2CC47E}"/>
              </a:ext>
            </a:extLst>
          </p:cNvPr>
          <p:cNvGrpSpPr/>
          <p:nvPr/>
        </p:nvGrpSpPr>
        <p:grpSpPr>
          <a:xfrm>
            <a:off x="90171" y="3268907"/>
            <a:ext cx="1482780" cy="550863"/>
            <a:chOff x="90171" y="3268907"/>
            <a:chExt cx="1482780" cy="550863"/>
          </a:xfrm>
        </p:grpSpPr>
        <p:cxnSp>
          <p:nvCxnSpPr>
            <p:cNvPr id="5" name="Curved Connector 4">
              <a:extLst>
                <a:ext uri="{FF2B5EF4-FFF2-40B4-BE49-F238E27FC236}">
                  <a16:creationId xmlns:a16="http://schemas.microsoft.com/office/drawing/2014/main" id="{23643C13-7D73-674B-9DB4-F0ED09482BAC}"/>
                </a:ext>
              </a:extLst>
            </p:cNvPr>
            <p:cNvCxnSpPr>
              <a:cxnSpLocks/>
              <a:stCxn id="6" idx="1"/>
              <a:endCxn id="56" idx="3"/>
            </p:cNvCxnSpPr>
            <p:nvPr/>
          </p:nvCxnSpPr>
          <p:spPr>
            <a:xfrm rot="16200000" flipV="1">
              <a:off x="1222145" y="3468965"/>
              <a:ext cx="366197" cy="335414"/>
            </a:xfrm>
            <a:prstGeom prst="curvedConnector2">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5C4413E-456E-8441-A7EA-F1A9C9A726D3}"/>
                </a:ext>
              </a:extLst>
            </p:cNvPr>
            <p:cNvSpPr txBox="1"/>
            <p:nvPr/>
          </p:nvSpPr>
          <p:spPr>
            <a:xfrm>
              <a:off x="90171" y="3268907"/>
              <a:ext cx="1147365" cy="369332"/>
            </a:xfrm>
            <a:prstGeom prst="rect">
              <a:avLst/>
            </a:prstGeom>
            <a:noFill/>
          </p:spPr>
          <p:txBody>
            <a:bodyPr wrap="none" rtlCol="0">
              <a:spAutoFit/>
            </a:bodyPr>
            <a:lstStyle/>
            <a:p>
              <a:r>
                <a:rPr lang="en-GB" b="1" dirty="0">
                  <a:solidFill>
                    <a:srgbClr val="FFFF00"/>
                  </a:solidFill>
                  <a:latin typeface="Calibri" panose="020F0502020204030204" pitchFamily="34" charset="0"/>
                  <a:cs typeface="Calibri" panose="020F0502020204030204" pitchFamily="34" charset="0"/>
                </a:rPr>
                <a:t>Relational</a:t>
              </a:r>
            </a:p>
          </p:txBody>
        </p:sp>
      </p:grpSp>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rgbClr val="FFFF00"/>
                </a:solidFill>
                <a:latin typeface="Calibri"/>
              </a:rPr>
              <a:t>19</a:t>
            </a:r>
            <a:r>
              <a:rPr lang="en-GB" sz="3600" b="0" strike="noStrike" spc="-1" dirty="0">
                <a:solidFill>
                  <a:srgbClr val="FFFF00"/>
                </a:solidFill>
                <a:latin typeface="Calibri"/>
              </a:rPr>
              <a:t>. Scientific Method</a:t>
            </a:r>
            <a:endParaRPr lang="en-GB" sz="3600" b="0" strike="noStrike" spc="-1" dirty="0">
              <a:latin typeface="Arial"/>
            </a:endParaRPr>
          </a:p>
        </p:txBody>
      </p:sp>
      <p:sp>
        <p:nvSpPr>
          <p:cNvPr id="3" name="Title 1">
            <a:extLst>
              <a:ext uri="{FF2B5EF4-FFF2-40B4-BE49-F238E27FC236}">
                <a16:creationId xmlns:a16="http://schemas.microsoft.com/office/drawing/2014/main" id="{511358CA-67D8-F242-9D1F-BF31E7E61F9B}"/>
              </a:ext>
            </a:extLst>
          </p:cNvPr>
          <p:cNvSpPr txBox="1"/>
          <p:nvPr/>
        </p:nvSpPr>
        <p:spPr>
          <a:xfrm>
            <a:off x="1208564" y="1315150"/>
            <a:ext cx="9774872" cy="1101574"/>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It consists of a number of a steps which if undertaken in order, help establish truth.</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We’ll cover the main steps of the methodology here.</a:t>
            </a:r>
          </a:p>
        </p:txBody>
      </p:sp>
      <p:grpSp>
        <p:nvGrpSpPr>
          <p:cNvPr id="47" name="Group 46">
            <a:extLst>
              <a:ext uri="{FF2B5EF4-FFF2-40B4-BE49-F238E27FC236}">
                <a16:creationId xmlns:a16="http://schemas.microsoft.com/office/drawing/2014/main" id="{56F5D560-CC1F-4B2C-AF22-6FD6B2736CCE}"/>
              </a:ext>
            </a:extLst>
          </p:cNvPr>
          <p:cNvGrpSpPr/>
          <p:nvPr/>
        </p:nvGrpSpPr>
        <p:grpSpPr>
          <a:xfrm>
            <a:off x="1208564" y="3752385"/>
            <a:ext cx="1054135" cy="1040992"/>
            <a:chOff x="154429" y="3198932"/>
            <a:chExt cx="1054135" cy="1040992"/>
          </a:xfrm>
        </p:grpSpPr>
        <p:sp>
          <p:nvSpPr>
            <p:cNvPr id="6" name="Oval 5">
              <a:extLst>
                <a:ext uri="{FF2B5EF4-FFF2-40B4-BE49-F238E27FC236}">
                  <a16:creationId xmlns:a16="http://schemas.microsoft.com/office/drawing/2014/main" id="{3CA4F189-4B9E-48FD-976E-E328DBE5CBA5}"/>
                </a:ext>
              </a:extLst>
            </p:cNvPr>
            <p:cNvSpPr>
              <a:spLocks noChangeAspect="1"/>
            </p:cNvSpPr>
            <p:nvPr/>
          </p:nvSpPr>
          <p:spPr>
            <a:xfrm>
              <a:off x="451430" y="3198932"/>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9" name="TextBox 8">
              <a:extLst>
                <a:ext uri="{FF2B5EF4-FFF2-40B4-BE49-F238E27FC236}">
                  <a16:creationId xmlns:a16="http://schemas.microsoft.com/office/drawing/2014/main" id="{77473449-589E-4A13-BDC9-41C33FBD771F}"/>
                </a:ext>
              </a:extLst>
            </p:cNvPr>
            <p:cNvSpPr txBox="1"/>
            <p:nvPr/>
          </p:nvSpPr>
          <p:spPr>
            <a:xfrm>
              <a:off x="154429" y="3870592"/>
              <a:ext cx="105413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Question</a:t>
              </a:r>
            </a:p>
          </p:txBody>
        </p:sp>
      </p:grpSp>
      <p:grpSp>
        <p:nvGrpSpPr>
          <p:cNvPr id="89" name="Group 88">
            <a:extLst>
              <a:ext uri="{FF2B5EF4-FFF2-40B4-BE49-F238E27FC236}">
                <a16:creationId xmlns:a16="http://schemas.microsoft.com/office/drawing/2014/main" id="{43CFBF95-FBEC-4A14-8B02-4BD15A2BA616}"/>
              </a:ext>
            </a:extLst>
          </p:cNvPr>
          <p:cNvGrpSpPr/>
          <p:nvPr/>
        </p:nvGrpSpPr>
        <p:grpSpPr>
          <a:xfrm>
            <a:off x="1965700" y="3752385"/>
            <a:ext cx="1411158" cy="1040992"/>
            <a:chOff x="1965700" y="3752385"/>
            <a:chExt cx="1411158" cy="1040992"/>
          </a:xfrm>
        </p:grpSpPr>
        <p:grpSp>
          <p:nvGrpSpPr>
            <p:cNvPr id="48" name="Group 47">
              <a:extLst>
                <a:ext uri="{FF2B5EF4-FFF2-40B4-BE49-F238E27FC236}">
                  <a16:creationId xmlns:a16="http://schemas.microsoft.com/office/drawing/2014/main" id="{35D2704C-CDF3-41E7-B7AC-CD3C110A8D60}"/>
                </a:ext>
              </a:extLst>
            </p:cNvPr>
            <p:cNvGrpSpPr/>
            <p:nvPr/>
          </p:nvGrpSpPr>
          <p:grpSpPr>
            <a:xfrm>
              <a:off x="2331635" y="3752385"/>
              <a:ext cx="1045223" cy="1040992"/>
              <a:chOff x="1277500" y="3198932"/>
              <a:chExt cx="1045223" cy="1040992"/>
            </a:xfrm>
          </p:grpSpPr>
          <p:sp>
            <p:nvSpPr>
              <p:cNvPr id="10" name="Oval 9">
                <a:extLst>
                  <a:ext uri="{FF2B5EF4-FFF2-40B4-BE49-F238E27FC236}">
                    <a16:creationId xmlns:a16="http://schemas.microsoft.com/office/drawing/2014/main" id="{9237F2B1-32D4-49D6-BAAD-FB0765D2CF0E}"/>
                  </a:ext>
                </a:extLst>
              </p:cNvPr>
              <p:cNvSpPr>
                <a:spLocks noChangeAspect="1"/>
              </p:cNvSpPr>
              <p:nvPr/>
            </p:nvSpPr>
            <p:spPr>
              <a:xfrm>
                <a:off x="1574501" y="3198932"/>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487D7E25-1B8B-46AB-A4C2-D856E478FABF}"/>
                  </a:ext>
                </a:extLst>
              </p:cNvPr>
              <p:cNvSpPr txBox="1"/>
              <p:nvPr/>
            </p:nvSpPr>
            <p:spPr>
              <a:xfrm>
                <a:off x="1277500" y="3870592"/>
                <a:ext cx="104522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Research</a:t>
                </a:r>
              </a:p>
            </p:txBody>
          </p:sp>
          <p:pic>
            <p:nvPicPr>
              <p:cNvPr id="13" name="Graphic 12" descr="Magnifying glass">
                <a:extLst>
                  <a:ext uri="{FF2B5EF4-FFF2-40B4-BE49-F238E27FC236}">
                    <a16:creationId xmlns:a16="http://schemas.microsoft.com/office/drawing/2014/main" id="{9789FF77-9219-4301-A29C-31E0ED2ABF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8653" y="3250457"/>
                <a:ext cx="342915" cy="342915"/>
              </a:xfrm>
              <a:prstGeom prst="rect">
                <a:avLst/>
              </a:prstGeom>
              <a:effectLst>
                <a:outerShdw blurRad="50800" dist="38100" dir="2700000" algn="tl" rotWithShape="0">
                  <a:prstClr val="black">
                    <a:alpha val="40000"/>
                  </a:prstClr>
                </a:outerShdw>
              </a:effectLst>
            </p:spPr>
          </p:pic>
        </p:grpSp>
        <p:cxnSp>
          <p:nvCxnSpPr>
            <p:cNvPr id="59" name="Straight Arrow Connector 58">
              <a:extLst>
                <a:ext uri="{FF2B5EF4-FFF2-40B4-BE49-F238E27FC236}">
                  <a16:creationId xmlns:a16="http://schemas.microsoft.com/office/drawing/2014/main" id="{D6FE6948-9CF6-493F-BC6F-635EAD168442}"/>
                </a:ext>
              </a:extLst>
            </p:cNvPr>
            <p:cNvCxnSpPr>
              <a:cxnSpLocks/>
              <a:stCxn id="6" idx="6"/>
              <a:endCxn id="10" idx="2"/>
            </p:cNvCxnSpPr>
            <p:nvPr/>
          </p:nvCxnSpPr>
          <p:spPr>
            <a:xfrm>
              <a:off x="1965700" y="3982453"/>
              <a:ext cx="662936" cy="0"/>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63412A9-60B3-A84A-8F9E-56D2BCA4A54C}"/>
              </a:ext>
            </a:extLst>
          </p:cNvPr>
          <p:cNvGrpSpPr/>
          <p:nvPr/>
        </p:nvGrpSpPr>
        <p:grpSpPr>
          <a:xfrm>
            <a:off x="253106" y="2455676"/>
            <a:ext cx="1482528" cy="1296709"/>
            <a:chOff x="253106" y="2455676"/>
            <a:chExt cx="1482528" cy="1296709"/>
          </a:xfrm>
        </p:grpSpPr>
        <p:cxnSp>
          <p:nvCxnSpPr>
            <p:cNvPr id="61" name="Curved Connector 60">
              <a:extLst>
                <a:ext uri="{FF2B5EF4-FFF2-40B4-BE49-F238E27FC236}">
                  <a16:creationId xmlns:a16="http://schemas.microsoft.com/office/drawing/2014/main" id="{AE2B36A7-3EFA-DB46-9FDA-6C650CCB3EF2}"/>
                </a:ext>
              </a:extLst>
            </p:cNvPr>
            <p:cNvCxnSpPr>
              <a:cxnSpLocks/>
              <a:stCxn id="6" idx="0"/>
              <a:endCxn id="55" idx="3"/>
            </p:cNvCxnSpPr>
            <p:nvPr/>
          </p:nvCxnSpPr>
          <p:spPr>
            <a:xfrm rot="16200000" flipV="1">
              <a:off x="1064578" y="3081330"/>
              <a:ext cx="1112043" cy="230068"/>
            </a:xfrm>
            <a:prstGeom prst="curvedConnector2">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4EFEEF-7FD3-F74A-8952-4F6E85D2EC23}"/>
                </a:ext>
              </a:extLst>
            </p:cNvPr>
            <p:cNvSpPr txBox="1"/>
            <p:nvPr/>
          </p:nvSpPr>
          <p:spPr>
            <a:xfrm>
              <a:off x="253106" y="2455676"/>
              <a:ext cx="1252459" cy="369332"/>
            </a:xfrm>
            <a:prstGeom prst="rect">
              <a:avLst/>
            </a:prstGeom>
            <a:noFill/>
          </p:spPr>
          <p:txBody>
            <a:bodyPr wrap="none" rtlCol="0">
              <a:spAutoFit/>
            </a:bodyPr>
            <a:lstStyle/>
            <a:p>
              <a:r>
                <a:rPr lang="en-GB" b="1" dirty="0">
                  <a:solidFill>
                    <a:srgbClr val="FFFF00"/>
                  </a:solidFill>
                  <a:latin typeface="Calibri" panose="020F0502020204030204" pitchFamily="34" charset="0"/>
                  <a:cs typeface="Calibri" panose="020F0502020204030204" pitchFamily="34" charset="0"/>
                </a:rPr>
                <a:t>Descriptive</a:t>
              </a:r>
            </a:p>
          </p:txBody>
        </p:sp>
      </p:grpSp>
      <p:grpSp>
        <p:nvGrpSpPr>
          <p:cNvPr id="64" name="Group 63">
            <a:extLst>
              <a:ext uri="{FF2B5EF4-FFF2-40B4-BE49-F238E27FC236}">
                <a16:creationId xmlns:a16="http://schemas.microsoft.com/office/drawing/2014/main" id="{FE18C9FF-6F2D-8445-B175-C53D12BE7D92}"/>
              </a:ext>
            </a:extLst>
          </p:cNvPr>
          <p:cNvGrpSpPr/>
          <p:nvPr/>
        </p:nvGrpSpPr>
        <p:grpSpPr>
          <a:xfrm>
            <a:off x="130809" y="3982453"/>
            <a:ext cx="1374757" cy="995590"/>
            <a:chOff x="130809" y="3982453"/>
            <a:chExt cx="1374757" cy="995590"/>
          </a:xfrm>
        </p:grpSpPr>
        <p:sp>
          <p:nvSpPr>
            <p:cNvPr id="57" name="TextBox 56">
              <a:extLst>
                <a:ext uri="{FF2B5EF4-FFF2-40B4-BE49-F238E27FC236}">
                  <a16:creationId xmlns:a16="http://schemas.microsoft.com/office/drawing/2014/main" id="{508E5036-0F39-3D40-9E5C-CDB20048153A}"/>
                </a:ext>
              </a:extLst>
            </p:cNvPr>
            <p:cNvSpPr txBox="1"/>
            <p:nvPr/>
          </p:nvSpPr>
          <p:spPr>
            <a:xfrm>
              <a:off x="130809" y="4608711"/>
              <a:ext cx="805029" cy="369332"/>
            </a:xfrm>
            <a:prstGeom prst="rect">
              <a:avLst/>
            </a:prstGeom>
            <a:noFill/>
          </p:spPr>
          <p:txBody>
            <a:bodyPr wrap="none" rtlCol="0">
              <a:spAutoFit/>
            </a:bodyPr>
            <a:lstStyle/>
            <a:p>
              <a:r>
                <a:rPr lang="en-GB" b="1" dirty="0">
                  <a:solidFill>
                    <a:srgbClr val="FFFF00"/>
                  </a:solidFill>
                  <a:latin typeface="Calibri" panose="020F0502020204030204" pitchFamily="34" charset="0"/>
                  <a:cs typeface="Calibri" panose="020F0502020204030204" pitchFamily="34" charset="0"/>
                </a:rPr>
                <a:t>Causal</a:t>
              </a:r>
            </a:p>
          </p:txBody>
        </p:sp>
        <p:cxnSp>
          <p:nvCxnSpPr>
            <p:cNvPr id="67" name="Curved Connector 66">
              <a:extLst>
                <a:ext uri="{FF2B5EF4-FFF2-40B4-BE49-F238E27FC236}">
                  <a16:creationId xmlns:a16="http://schemas.microsoft.com/office/drawing/2014/main" id="{E1FBBEC0-24C1-984B-BE7B-34A337DCC00A}"/>
                </a:ext>
              </a:extLst>
            </p:cNvPr>
            <p:cNvCxnSpPr>
              <a:cxnSpLocks/>
              <a:stCxn id="6" idx="2"/>
              <a:endCxn id="57" idx="0"/>
            </p:cNvCxnSpPr>
            <p:nvPr/>
          </p:nvCxnSpPr>
          <p:spPr>
            <a:xfrm rot="10800000" flipV="1">
              <a:off x="533325" y="3982453"/>
              <a:ext cx="972241" cy="626258"/>
            </a:xfrm>
            <a:prstGeom prst="curvedConnector2">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pic>
        <p:nvPicPr>
          <p:cNvPr id="68" name="Picture 67" descr="A picture containing indoor, sitting, table, white&#10;&#10;Description automatically generated">
            <a:extLst>
              <a:ext uri="{FF2B5EF4-FFF2-40B4-BE49-F238E27FC236}">
                <a16:creationId xmlns:a16="http://schemas.microsoft.com/office/drawing/2014/main" id="{F0D9BBE3-E673-494F-BD32-FBCFCDC05F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753" y="2356720"/>
            <a:ext cx="4773612" cy="3580209"/>
          </a:xfrm>
          <a:prstGeom prst="rect">
            <a:avLst/>
          </a:prstGeom>
          <a:ln>
            <a:noFill/>
          </a:ln>
          <a:effectLst>
            <a:softEdge rad="112500"/>
          </a:effectLst>
        </p:spPr>
      </p:pic>
    </p:spTree>
    <p:extLst>
      <p:ext uri="{BB962C8B-B14F-4D97-AF65-F5344CB8AC3E}">
        <p14:creationId xmlns:p14="http://schemas.microsoft.com/office/powerpoint/2010/main" val="252227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2C9E47DF-BCB4-2E4E-B26A-2E9D4B2CC47E}"/>
              </a:ext>
            </a:extLst>
          </p:cNvPr>
          <p:cNvGrpSpPr/>
          <p:nvPr/>
        </p:nvGrpSpPr>
        <p:grpSpPr>
          <a:xfrm>
            <a:off x="90171" y="3268907"/>
            <a:ext cx="1482780" cy="550863"/>
            <a:chOff x="90171" y="3268907"/>
            <a:chExt cx="1482780" cy="550863"/>
          </a:xfrm>
        </p:grpSpPr>
        <p:cxnSp>
          <p:nvCxnSpPr>
            <p:cNvPr id="5" name="Curved Connector 4">
              <a:extLst>
                <a:ext uri="{FF2B5EF4-FFF2-40B4-BE49-F238E27FC236}">
                  <a16:creationId xmlns:a16="http://schemas.microsoft.com/office/drawing/2014/main" id="{23643C13-7D73-674B-9DB4-F0ED09482BAC}"/>
                </a:ext>
              </a:extLst>
            </p:cNvPr>
            <p:cNvCxnSpPr>
              <a:cxnSpLocks/>
              <a:stCxn id="6" idx="1"/>
              <a:endCxn id="56" idx="3"/>
            </p:cNvCxnSpPr>
            <p:nvPr/>
          </p:nvCxnSpPr>
          <p:spPr>
            <a:xfrm rot="16200000" flipV="1">
              <a:off x="1222145" y="3468965"/>
              <a:ext cx="366197" cy="335414"/>
            </a:xfrm>
            <a:prstGeom prst="curvedConnector2">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5C4413E-456E-8441-A7EA-F1A9C9A726D3}"/>
                </a:ext>
              </a:extLst>
            </p:cNvPr>
            <p:cNvSpPr txBox="1"/>
            <p:nvPr/>
          </p:nvSpPr>
          <p:spPr>
            <a:xfrm>
              <a:off x="90171" y="3268907"/>
              <a:ext cx="1147365" cy="369332"/>
            </a:xfrm>
            <a:prstGeom prst="rect">
              <a:avLst/>
            </a:prstGeom>
            <a:noFill/>
          </p:spPr>
          <p:txBody>
            <a:bodyPr wrap="none" rtlCol="0">
              <a:spAutoFit/>
            </a:bodyPr>
            <a:lstStyle/>
            <a:p>
              <a:r>
                <a:rPr lang="en-GB" b="1" dirty="0">
                  <a:solidFill>
                    <a:srgbClr val="FFFF00"/>
                  </a:solidFill>
                  <a:latin typeface="Calibri" panose="020F0502020204030204" pitchFamily="34" charset="0"/>
                  <a:cs typeface="Calibri" panose="020F0502020204030204" pitchFamily="34" charset="0"/>
                </a:rPr>
                <a:t>Relational</a:t>
              </a:r>
            </a:p>
          </p:txBody>
        </p:sp>
      </p:grpSp>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rgbClr val="FFFF00"/>
                </a:solidFill>
                <a:latin typeface="Calibri"/>
              </a:rPr>
              <a:t>20</a:t>
            </a:r>
            <a:r>
              <a:rPr lang="en-GB" sz="3600" b="0" strike="noStrike" spc="-1" dirty="0">
                <a:solidFill>
                  <a:srgbClr val="FFFF00"/>
                </a:solidFill>
                <a:latin typeface="Calibri"/>
              </a:rPr>
              <a:t>. Scientific Method</a:t>
            </a:r>
            <a:endParaRPr lang="en-GB" sz="3600" b="0" strike="noStrike" spc="-1" dirty="0">
              <a:latin typeface="Arial"/>
            </a:endParaRPr>
          </a:p>
        </p:txBody>
      </p:sp>
      <p:sp>
        <p:nvSpPr>
          <p:cNvPr id="3" name="Title 1">
            <a:extLst>
              <a:ext uri="{FF2B5EF4-FFF2-40B4-BE49-F238E27FC236}">
                <a16:creationId xmlns:a16="http://schemas.microsoft.com/office/drawing/2014/main" id="{511358CA-67D8-F242-9D1F-BF31E7E61F9B}"/>
              </a:ext>
            </a:extLst>
          </p:cNvPr>
          <p:cNvSpPr txBox="1"/>
          <p:nvPr/>
        </p:nvSpPr>
        <p:spPr>
          <a:xfrm>
            <a:off x="1208564" y="1315150"/>
            <a:ext cx="9774872" cy="1101574"/>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It consists of a number of a steps which if undertaken in order, help establish truth.</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We’ll cover the main steps of the methodology here.</a:t>
            </a:r>
          </a:p>
        </p:txBody>
      </p:sp>
      <p:grpSp>
        <p:nvGrpSpPr>
          <p:cNvPr id="47" name="Group 46">
            <a:extLst>
              <a:ext uri="{FF2B5EF4-FFF2-40B4-BE49-F238E27FC236}">
                <a16:creationId xmlns:a16="http://schemas.microsoft.com/office/drawing/2014/main" id="{56F5D560-CC1F-4B2C-AF22-6FD6B2736CCE}"/>
              </a:ext>
            </a:extLst>
          </p:cNvPr>
          <p:cNvGrpSpPr/>
          <p:nvPr/>
        </p:nvGrpSpPr>
        <p:grpSpPr>
          <a:xfrm>
            <a:off x="1208564" y="3752385"/>
            <a:ext cx="1054135" cy="1040992"/>
            <a:chOff x="154429" y="3198932"/>
            <a:chExt cx="1054135" cy="1040992"/>
          </a:xfrm>
        </p:grpSpPr>
        <p:sp>
          <p:nvSpPr>
            <p:cNvPr id="6" name="Oval 5">
              <a:extLst>
                <a:ext uri="{FF2B5EF4-FFF2-40B4-BE49-F238E27FC236}">
                  <a16:creationId xmlns:a16="http://schemas.microsoft.com/office/drawing/2014/main" id="{3CA4F189-4B9E-48FD-976E-E328DBE5CBA5}"/>
                </a:ext>
              </a:extLst>
            </p:cNvPr>
            <p:cNvSpPr>
              <a:spLocks noChangeAspect="1"/>
            </p:cNvSpPr>
            <p:nvPr/>
          </p:nvSpPr>
          <p:spPr>
            <a:xfrm>
              <a:off x="451430" y="3198932"/>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9" name="TextBox 8">
              <a:extLst>
                <a:ext uri="{FF2B5EF4-FFF2-40B4-BE49-F238E27FC236}">
                  <a16:creationId xmlns:a16="http://schemas.microsoft.com/office/drawing/2014/main" id="{77473449-589E-4A13-BDC9-41C33FBD771F}"/>
                </a:ext>
              </a:extLst>
            </p:cNvPr>
            <p:cNvSpPr txBox="1"/>
            <p:nvPr/>
          </p:nvSpPr>
          <p:spPr>
            <a:xfrm>
              <a:off x="154429" y="3870592"/>
              <a:ext cx="105413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Question</a:t>
              </a:r>
            </a:p>
          </p:txBody>
        </p:sp>
      </p:grpSp>
      <p:grpSp>
        <p:nvGrpSpPr>
          <p:cNvPr id="89" name="Group 88">
            <a:extLst>
              <a:ext uri="{FF2B5EF4-FFF2-40B4-BE49-F238E27FC236}">
                <a16:creationId xmlns:a16="http://schemas.microsoft.com/office/drawing/2014/main" id="{43CFBF95-FBEC-4A14-8B02-4BD15A2BA616}"/>
              </a:ext>
            </a:extLst>
          </p:cNvPr>
          <p:cNvGrpSpPr/>
          <p:nvPr/>
        </p:nvGrpSpPr>
        <p:grpSpPr>
          <a:xfrm>
            <a:off x="1965700" y="3752385"/>
            <a:ext cx="1411158" cy="1040992"/>
            <a:chOff x="1965700" y="3752385"/>
            <a:chExt cx="1411158" cy="1040992"/>
          </a:xfrm>
        </p:grpSpPr>
        <p:grpSp>
          <p:nvGrpSpPr>
            <p:cNvPr id="48" name="Group 47">
              <a:extLst>
                <a:ext uri="{FF2B5EF4-FFF2-40B4-BE49-F238E27FC236}">
                  <a16:creationId xmlns:a16="http://schemas.microsoft.com/office/drawing/2014/main" id="{35D2704C-CDF3-41E7-B7AC-CD3C110A8D60}"/>
                </a:ext>
              </a:extLst>
            </p:cNvPr>
            <p:cNvGrpSpPr/>
            <p:nvPr/>
          </p:nvGrpSpPr>
          <p:grpSpPr>
            <a:xfrm>
              <a:off x="2331635" y="3752385"/>
              <a:ext cx="1045223" cy="1040992"/>
              <a:chOff x="1277500" y="3198932"/>
              <a:chExt cx="1045223" cy="1040992"/>
            </a:xfrm>
          </p:grpSpPr>
          <p:sp>
            <p:nvSpPr>
              <p:cNvPr id="10" name="Oval 9">
                <a:extLst>
                  <a:ext uri="{FF2B5EF4-FFF2-40B4-BE49-F238E27FC236}">
                    <a16:creationId xmlns:a16="http://schemas.microsoft.com/office/drawing/2014/main" id="{9237F2B1-32D4-49D6-BAAD-FB0765D2CF0E}"/>
                  </a:ext>
                </a:extLst>
              </p:cNvPr>
              <p:cNvSpPr>
                <a:spLocks noChangeAspect="1"/>
              </p:cNvSpPr>
              <p:nvPr/>
            </p:nvSpPr>
            <p:spPr>
              <a:xfrm>
                <a:off x="1574501" y="3198932"/>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487D7E25-1B8B-46AB-A4C2-D856E478FABF}"/>
                  </a:ext>
                </a:extLst>
              </p:cNvPr>
              <p:cNvSpPr txBox="1"/>
              <p:nvPr/>
            </p:nvSpPr>
            <p:spPr>
              <a:xfrm>
                <a:off x="1277500" y="3870592"/>
                <a:ext cx="104522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Research</a:t>
                </a:r>
              </a:p>
            </p:txBody>
          </p:sp>
          <p:pic>
            <p:nvPicPr>
              <p:cNvPr id="13" name="Graphic 12" descr="Magnifying glass">
                <a:extLst>
                  <a:ext uri="{FF2B5EF4-FFF2-40B4-BE49-F238E27FC236}">
                    <a16:creationId xmlns:a16="http://schemas.microsoft.com/office/drawing/2014/main" id="{9789FF77-9219-4301-A29C-31E0ED2ABF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8653" y="3250457"/>
                <a:ext cx="342915" cy="342915"/>
              </a:xfrm>
              <a:prstGeom prst="rect">
                <a:avLst/>
              </a:prstGeom>
              <a:effectLst>
                <a:outerShdw blurRad="50800" dist="38100" dir="2700000" algn="tl" rotWithShape="0">
                  <a:prstClr val="black">
                    <a:alpha val="40000"/>
                  </a:prstClr>
                </a:outerShdw>
              </a:effectLst>
            </p:spPr>
          </p:pic>
        </p:grpSp>
        <p:cxnSp>
          <p:nvCxnSpPr>
            <p:cNvPr id="59" name="Straight Arrow Connector 58">
              <a:extLst>
                <a:ext uri="{FF2B5EF4-FFF2-40B4-BE49-F238E27FC236}">
                  <a16:creationId xmlns:a16="http://schemas.microsoft.com/office/drawing/2014/main" id="{D6FE6948-9CF6-493F-BC6F-635EAD168442}"/>
                </a:ext>
              </a:extLst>
            </p:cNvPr>
            <p:cNvCxnSpPr>
              <a:cxnSpLocks/>
              <a:stCxn id="6" idx="6"/>
              <a:endCxn id="10" idx="2"/>
            </p:cNvCxnSpPr>
            <p:nvPr/>
          </p:nvCxnSpPr>
          <p:spPr>
            <a:xfrm>
              <a:off x="1965700" y="3982453"/>
              <a:ext cx="662936" cy="0"/>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27AD3A09-154B-4E79-A51A-1B369E61FAB8}"/>
              </a:ext>
            </a:extLst>
          </p:cNvPr>
          <p:cNvGrpSpPr/>
          <p:nvPr/>
        </p:nvGrpSpPr>
        <p:grpSpPr>
          <a:xfrm>
            <a:off x="3088771" y="3268907"/>
            <a:ext cx="1685658" cy="935229"/>
            <a:chOff x="3088771" y="3268907"/>
            <a:chExt cx="1685658" cy="935229"/>
          </a:xfrm>
        </p:grpSpPr>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CB8F0903-3C24-445B-806F-0E5C244D0969}"/>
                    </a:ext>
                  </a:extLst>
                </p:cNvPr>
                <p:cNvSpPr>
                  <a:spLocks noChangeAspect="1"/>
                </p:cNvSpPr>
                <p:nvPr/>
              </p:nvSpPr>
              <p:spPr>
                <a:xfrm>
                  <a:off x="3866677" y="3744001"/>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 </m:t>
                        </m:r>
                        <m:r>
                          <a:rPr lang="en-GB" i="1" dirty="0" smtClean="0">
                            <a:latin typeface="Cambria Math" panose="02040503050406030204" pitchFamily="18" charset="0"/>
                          </a:rPr>
                          <m:t>𝐻</m:t>
                        </m:r>
                      </m:oMath>
                    </m:oMathPara>
                  </a14:m>
                  <a:endParaRPr lang="en-GB" dirty="0"/>
                </a:p>
              </p:txBody>
            </p:sp>
          </mc:Choice>
          <mc:Fallback xmlns="">
            <p:sp>
              <p:nvSpPr>
                <p:cNvPr id="14" name="Oval 13">
                  <a:extLst>
                    <a:ext uri="{FF2B5EF4-FFF2-40B4-BE49-F238E27FC236}">
                      <a16:creationId xmlns:a16="http://schemas.microsoft.com/office/drawing/2014/main" id="{CB8F0903-3C24-445B-806F-0E5C244D0969}"/>
                    </a:ext>
                  </a:extLst>
                </p:cNvPr>
                <p:cNvSpPr>
                  <a:spLocks noRot="1" noChangeAspect="1" noMove="1" noResize="1" noEditPoints="1" noAdjustHandles="1" noChangeArrowheads="1" noChangeShapeType="1" noTextEdit="1"/>
                </p:cNvSpPr>
                <p:nvPr/>
              </p:nvSpPr>
              <p:spPr>
                <a:xfrm>
                  <a:off x="3866677" y="3744001"/>
                  <a:ext cx="460135" cy="460135"/>
                </a:xfrm>
                <a:prstGeom prst="ellipse">
                  <a:avLst/>
                </a:prstGeom>
                <a:blipFill>
                  <a:blip r:embed="rId5"/>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E6A2A7F1-B92D-4DB2-81FA-7C2CA6922D27}"/>
                </a:ext>
              </a:extLst>
            </p:cNvPr>
            <p:cNvSpPr txBox="1"/>
            <p:nvPr/>
          </p:nvSpPr>
          <p:spPr>
            <a:xfrm>
              <a:off x="3419058" y="3268907"/>
              <a:ext cx="1355371"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Hypothesize</a:t>
              </a:r>
            </a:p>
          </p:txBody>
        </p:sp>
        <p:cxnSp>
          <p:nvCxnSpPr>
            <p:cNvPr id="63" name="Straight Arrow Connector 62">
              <a:extLst>
                <a:ext uri="{FF2B5EF4-FFF2-40B4-BE49-F238E27FC236}">
                  <a16:creationId xmlns:a16="http://schemas.microsoft.com/office/drawing/2014/main" id="{7AD86347-E4E2-4EA8-99EE-3B914A5F15DC}"/>
                </a:ext>
              </a:extLst>
            </p:cNvPr>
            <p:cNvCxnSpPr>
              <a:cxnSpLocks/>
              <a:stCxn id="10" idx="6"/>
              <a:endCxn id="14" idx="2"/>
            </p:cNvCxnSpPr>
            <p:nvPr/>
          </p:nvCxnSpPr>
          <p:spPr>
            <a:xfrm flipV="1">
              <a:off x="3088771" y="3974069"/>
              <a:ext cx="777906" cy="8384"/>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5AE81F4-EB3F-4DDF-A55C-66ECCDF29879}"/>
              </a:ext>
            </a:extLst>
          </p:cNvPr>
          <p:cNvGrpSpPr/>
          <p:nvPr/>
        </p:nvGrpSpPr>
        <p:grpSpPr>
          <a:xfrm>
            <a:off x="4326812" y="3744001"/>
            <a:ext cx="1660703" cy="1286459"/>
            <a:chOff x="4326812" y="3744001"/>
            <a:chExt cx="1660703" cy="1286459"/>
          </a:xfrm>
        </p:grpSpPr>
        <p:grpSp>
          <p:nvGrpSpPr>
            <p:cNvPr id="46" name="Group 45">
              <a:extLst>
                <a:ext uri="{FF2B5EF4-FFF2-40B4-BE49-F238E27FC236}">
                  <a16:creationId xmlns:a16="http://schemas.microsoft.com/office/drawing/2014/main" id="{E6D6D9F7-3753-4CAC-B79A-E4D96C085DCC}"/>
                </a:ext>
              </a:extLst>
            </p:cNvPr>
            <p:cNvGrpSpPr/>
            <p:nvPr/>
          </p:nvGrpSpPr>
          <p:grpSpPr>
            <a:xfrm>
              <a:off x="4703702" y="3744001"/>
              <a:ext cx="1283813" cy="1286459"/>
              <a:chOff x="3649567" y="3190548"/>
              <a:chExt cx="1283813" cy="1286459"/>
            </a:xfrm>
          </p:grpSpPr>
          <p:sp>
            <p:nvSpPr>
              <p:cNvPr id="30" name="Oval 29">
                <a:extLst>
                  <a:ext uri="{FF2B5EF4-FFF2-40B4-BE49-F238E27FC236}">
                    <a16:creationId xmlns:a16="http://schemas.microsoft.com/office/drawing/2014/main" id="{0B9DF6BC-D9C4-4482-8A22-BBD8148F12AE}"/>
                  </a:ext>
                </a:extLst>
              </p:cNvPr>
              <p:cNvSpPr>
                <a:spLocks noChangeAspect="1"/>
              </p:cNvSpPr>
              <p:nvPr/>
            </p:nvSpPr>
            <p:spPr>
              <a:xfrm>
                <a:off x="4061406" y="3190548"/>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a:extLst>
                  <a:ext uri="{FF2B5EF4-FFF2-40B4-BE49-F238E27FC236}">
                    <a16:creationId xmlns:a16="http://schemas.microsoft.com/office/drawing/2014/main" id="{9778B5AC-050C-46DD-94EB-E01AE96CCCB6}"/>
                  </a:ext>
                </a:extLst>
              </p:cNvPr>
              <p:cNvSpPr txBox="1"/>
              <p:nvPr/>
            </p:nvSpPr>
            <p:spPr>
              <a:xfrm>
                <a:off x="3649567" y="3830676"/>
                <a:ext cx="1283813" cy="646331"/>
              </a:xfrm>
              <a:prstGeom prst="rect">
                <a:avLst/>
              </a:prstGeom>
              <a:noFill/>
            </p:spPr>
            <p:txBody>
              <a:bodyPr wrap="none" rtlCol="0">
                <a:spAutoFit/>
              </a:bodyPr>
              <a:lstStyle/>
              <a:p>
                <a:pPr algn="ctr"/>
                <a:r>
                  <a:rPr lang="en-GB" b="1" dirty="0">
                    <a:solidFill>
                      <a:schemeClr val="bg1"/>
                    </a:solidFill>
                    <a:latin typeface="Calibri" panose="020F0502020204030204" pitchFamily="34" charset="0"/>
                    <a:cs typeface="Calibri" panose="020F0502020204030204" pitchFamily="34" charset="0"/>
                  </a:rPr>
                  <a:t>Design</a:t>
                </a:r>
              </a:p>
              <a:p>
                <a:pPr algn="ctr"/>
                <a:r>
                  <a:rPr lang="en-GB" b="1" dirty="0">
                    <a:solidFill>
                      <a:schemeClr val="bg1"/>
                    </a:solidFill>
                    <a:latin typeface="Calibri" panose="020F0502020204030204" pitchFamily="34" charset="0"/>
                    <a:cs typeface="Calibri" panose="020F0502020204030204" pitchFamily="34" charset="0"/>
                  </a:rPr>
                  <a:t>Experiment</a:t>
                </a:r>
              </a:p>
            </p:txBody>
          </p:sp>
          <p:pic>
            <p:nvPicPr>
              <p:cNvPr id="45" name="Graphic 44" descr="Blackboard">
                <a:extLst>
                  <a:ext uri="{FF2B5EF4-FFF2-40B4-BE49-F238E27FC236}">
                    <a16:creationId xmlns:a16="http://schemas.microsoft.com/office/drawing/2014/main" id="{D67BA28C-C310-4717-81F1-11230C32FA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6276" y="3235418"/>
                <a:ext cx="370395" cy="370395"/>
              </a:xfrm>
              <a:prstGeom prst="rect">
                <a:avLst/>
              </a:prstGeom>
              <a:effectLst>
                <a:outerShdw blurRad="50800" dist="38100" dir="2700000" algn="tl" rotWithShape="0">
                  <a:prstClr val="black">
                    <a:alpha val="40000"/>
                  </a:prstClr>
                </a:outerShdw>
              </a:effectLst>
            </p:spPr>
          </p:pic>
        </p:grpSp>
        <p:cxnSp>
          <p:nvCxnSpPr>
            <p:cNvPr id="66" name="Straight Arrow Connector 65">
              <a:extLst>
                <a:ext uri="{FF2B5EF4-FFF2-40B4-BE49-F238E27FC236}">
                  <a16:creationId xmlns:a16="http://schemas.microsoft.com/office/drawing/2014/main" id="{F0C31BD1-0923-4724-B9AB-5AA60A113627}"/>
                </a:ext>
              </a:extLst>
            </p:cNvPr>
            <p:cNvCxnSpPr>
              <a:cxnSpLocks/>
              <a:stCxn id="14" idx="6"/>
              <a:endCxn id="30" idx="2"/>
            </p:cNvCxnSpPr>
            <p:nvPr/>
          </p:nvCxnSpPr>
          <p:spPr>
            <a:xfrm>
              <a:off x="4326812" y="3974069"/>
              <a:ext cx="788729" cy="0"/>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4B18FE5-0A41-4B34-9FAF-67275DBFA3AE}"/>
              </a:ext>
            </a:extLst>
          </p:cNvPr>
          <p:cNvGrpSpPr/>
          <p:nvPr/>
        </p:nvGrpSpPr>
        <p:grpSpPr>
          <a:xfrm>
            <a:off x="5575676" y="3744001"/>
            <a:ext cx="1756434" cy="1026348"/>
            <a:chOff x="5575676" y="3744001"/>
            <a:chExt cx="1756434" cy="1026348"/>
          </a:xfrm>
        </p:grpSpPr>
        <p:grpSp>
          <p:nvGrpSpPr>
            <p:cNvPr id="49" name="Group 48">
              <a:extLst>
                <a:ext uri="{FF2B5EF4-FFF2-40B4-BE49-F238E27FC236}">
                  <a16:creationId xmlns:a16="http://schemas.microsoft.com/office/drawing/2014/main" id="{35CAF8C1-794A-4F58-809A-111123CF1C41}"/>
                </a:ext>
              </a:extLst>
            </p:cNvPr>
            <p:cNvGrpSpPr/>
            <p:nvPr/>
          </p:nvGrpSpPr>
          <p:grpSpPr>
            <a:xfrm>
              <a:off x="6048297" y="3744001"/>
              <a:ext cx="1283813" cy="1026348"/>
              <a:chOff x="4945997" y="3226677"/>
              <a:chExt cx="1283813" cy="1026348"/>
            </a:xfrm>
          </p:grpSpPr>
          <p:sp>
            <p:nvSpPr>
              <p:cNvPr id="16" name="Oval 15">
                <a:extLst>
                  <a:ext uri="{FF2B5EF4-FFF2-40B4-BE49-F238E27FC236}">
                    <a16:creationId xmlns:a16="http://schemas.microsoft.com/office/drawing/2014/main" id="{DAADC0D5-02F6-4243-B135-7B11A3C440CD}"/>
                  </a:ext>
                </a:extLst>
              </p:cNvPr>
              <p:cNvSpPr>
                <a:spLocks noChangeAspect="1"/>
              </p:cNvSpPr>
              <p:nvPr/>
            </p:nvSpPr>
            <p:spPr>
              <a:xfrm>
                <a:off x="5350525" y="3226677"/>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7E61D1B3-2E86-45CA-BA5B-67083DDFEF54}"/>
                  </a:ext>
                </a:extLst>
              </p:cNvPr>
              <p:cNvSpPr txBox="1"/>
              <p:nvPr/>
            </p:nvSpPr>
            <p:spPr>
              <a:xfrm>
                <a:off x="4945997" y="3883693"/>
                <a:ext cx="128381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Experiment</a:t>
                </a:r>
              </a:p>
            </p:txBody>
          </p:sp>
          <p:pic>
            <p:nvPicPr>
              <p:cNvPr id="43" name="Graphic 42" descr="Beaker">
                <a:extLst>
                  <a:ext uri="{FF2B5EF4-FFF2-40B4-BE49-F238E27FC236}">
                    <a16:creationId xmlns:a16="http://schemas.microsoft.com/office/drawing/2014/main" id="{14B4D99B-3CB1-4670-AD25-A58E3982D1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9735" y="3265101"/>
                <a:ext cx="340712" cy="340712"/>
              </a:xfrm>
              <a:prstGeom prst="rect">
                <a:avLst/>
              </a:prstGeom>
              <a:effectLst>
                <a:outerShdw blurRad="50800" dist="38100" dir="2700000" algn="tl" rotWithShape="0">
                  <a:prstClr val="black">
                    <a:alpha val="40000"/>
                  </a:prstClr>
                </a:outerShdw>
              </a:effectLst>
            </p:spPr>
          </p:pic>
        </p:grpSp>
        <p:cxnSp>
          <p:nvCxnSpPr>
            <p:cNvPr id="69" name="Straight Arrow Connector 68">
              <a:extLst>
                <a:ext uri="{FF2B5EF4-FFF2-40B4-BE49-F238E27FC236}">
                  <a16:creationId xmlns:a16="http://schemas.microsoft.com/office/drawing/2014/main" id="{A13EC2CA-8AC7-4670-AA6D-F17C797E73E4}"/>
                </a:ext>
              </a:extLst>
            </p:cNvPr>
            <p:cNvCxnSpPr>
              <a:cxnSpLocks/>
              <a:stCxn id="30" idx="6"/>
              <a:endCxn id="16" idx="2"/>
            </p:cNvCxnSpPr>
            <p:nvPr/>
          </p:nvCxnSpPr>
          <p:spPr>
            <a:xfrm>
              <a:off x="5575676" y="3974069"/>
              <a:ext cx="877149" cy="0"/>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99EE368-B28B-4CAF-9857-BB02CAD65130}"/>
              </a:ext>
            </a:extLst>
          </p:cNvPr>
          <p:cNvGrpSpPr/>
          <p:nvPr/>
        </p:nvGrpSpPr>
        <p:grpSpPr>
          <a:xfrm>
            <a:off x="6912960" y="3747666"/>
            <a:ext cx="1584272" cy="1034449"/>
            <a:chOff x="6912960" y="3747666"/>
            <a:chExt cx="1584272" cy="1034449"/>
          </a:xfrm>
        </p:grpSpPr>
        <p:grpSp>
          <p:nvGrpSpPr>
            <p:cNvPr id="50" name="Group 49">
              <a:extLst>
                <a:ext uri="{FF2B5EF4-FFF2-40B4-BE49-F238E27FC236}">
                  <a16:creationId xmlns:a16="http://schemas.microsoft.com/office/drawing/2014/main" id="{6C3731D0-0B51-40AC-9EC0-C4338CDB7BEA}"/>
                </a:ext>
              </a:extLst>
            </p:cNvPr>
            <p:cNvGrpSpPr/>
            <p:nvPr/>
          </p:nvGrpSpPr>
          <p:grpSpPr>
            <a:xfrm>
              <a:off x="7565438" y="3747666"/>
              <a:ext cx="931794" cy="1034449"/>
              <a:chOff x="6438832" y="3205475"/>
              <a:chExt cx="931794" cy="1034449"/>
            </a:xfrm>
          </p:grpSpPr>
          <p:sp>
            <p:nvSpPr>
              <p:cNvPr id="18" name="Oval 17">
                <a:extLst>
                  <a:ext uri="{FF2B5EF4-FFF2-40B4-BE49-F238E27FC236}">
                    <a16:creationId xmlns:a16="http://schemas.microsoft.com/office/drawing/2014/main" id="{F1778630-637A-483D-9137-7F4F2F5E63E1}"/>
                  </a:ext>
                </a:extLst>
              </p:cNvPr>
              <p:cNvSpPr>
                <a:spLocks noChangeAspect="1"/>
              </p:cNvSpPr>
              <p:nvPr/>
            </p:nvSpPr>
            <p:spPr>
              <a:xfrm>
                <a:off x="6633387" y="3205475"/>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43C98AD7-D786-42BB-9B87-A03942DEBA1C}"/>
                  </a:ext>
                </a:extLst>
              </p:cNvPr>
              <p:cNvSpPr txBox="1"/>
              <p:nvPr/>
            </p:nvSpPr>
            <p:spPr>
              <a:xfrm>
                <a:off x="6438832" y="3870592"/>
                <a:ext cx="931794"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Analyse</a:t>
                </a:r>
              </a:p>
            </p:txBody>
          </p:sp>
          <p:pic>
            <p:nvPicPr>
              <p:cNvPr id="37" name="Graphic 36" descr="Research">
                <a:extLst>
                  <a:ext uri="{FF2B5EF4-FFF2-40B4-BE49-F238E27FC236}">
                    <a16:creationId xmlns:a16="http://schemas.microsoft.com/office/drawing/2014/main" id="{6A0A7EB8-80F2-45E7-A109-0C54017EC2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15411" y="3268680"/>
                <a:ext cx="304266" cy="304266"/>
              </a:xfrm>
              <a:prstGeom prst="rect">
                <a:avLst/>
              </a:prstGeom>
              <a:effectLst>
                <a:outerShdw blurRad="50800" dist="38100" dir="2700000" algn="tl" rotWithShape="0">
                  <a:prstClr val="black">
                    <a:alpha val="40000"/>
                  </a:prstClr>
                </a:outerShdw>
              </a:effectLst>
            </p:spPr>
          </p:pic>
        </p:grpSp>
        <p:cxnSp>
          <p:nvCxnSpPr>
            <p:cNvPr id="72" name="Straight Arrow Connector 71">
              <a:extLst>
                <a:ext uri="{FF2B5EF4-FFF2-40B4-BE49-F238E27FC236}">
                  <a16:creationId xmlns:a16="http://schemas.microsoft.com/office/drawing/2014/main" id="{682B9D64-13AF-42D2-AB2F-6A56EF2BD650}"/>
                </a:ext>
              </a:extLst>
            </p:cNvPr>
            <p:cNvCxnSpPr>
              <a:cxnSpLocks/>
              <a:stCxn id="16" idx="6"/>
              <a:endCxn id="18" idx="2"/>
            </p:cNvCxnSpPr>
            <p:nvPr/>
          </p:nvCxnSpPr>
          <p:spPr>
            <a:xfrm>
              <a:off x="6912960" y="3974069"/>
              <a:ext cx="847033" cy="3665"/>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16F5672-4130-4D75-9FA6-CE52ADFF5AD7}"/>
              </a:ext>
            </a:extLst>
          </p:cNvPr>
          <p:cNvGrpSpPr/>
          <p:nvPr/>
        </p:nvGrpSpPr>
        <p:grpSpPr>
          <a:xfrm>
            <a:off x="8220128" y="3752384"/>
            <a:ext cx="2058419" cy="460135"/>
            <a:chOff x="8220128" y="3752384"/>
            <a:chExt cx="2058419" cy="460135"/>
          </a:xfrm>
        </p:grpSpPr>
        <p:grpSp>
          <p:nvGrpSpPr>
            <p:cNvPr id="51" name="Group 50">
              <a:extLst>
                <a:ext uri="{FF2B5EF4-FFF2-40B4-BE49-F238E27FC236}">
                  <a16:creationId xmlns:a16="http://schemas.microsoft.com/office/drawing/2014/main" id="{1C3FF6FD-E404-4EAB-A5BC-1712298D6355}"/>
                </a:ext>
              </a:extLst>
            </p:cNvPr>
            <p:cNvGrpSpPr/>
            <p:nvPr/>
          </p:nvGrpSpPr>
          <p:grpSpPr>
            <a:xfrm>
              <a:off x="8869067" y="3752384"/>
              <a:ext cx="1409480" cy="460135"/>
              <a:chOff x="7506151" y="3220422"/>
              <a:chExt cx="1409480" cy="460135"/>
            </a:xfrm>
          </p:grpSpPr>
          <p:sp>
            <p:nvSpPr>
              <p:cNvPr id="20" name="Oval 19">
                <a:extLst>
                  <a:ext uri="{FF2B5EF4-FFF2-40B4-BE49-F238E27FC236}">
                    <a16:creationId xmlns:a16="http://schemas.microsoft.com/office/drawing/2014/main" id="{AF0D73AB-3495-4384-842B-549313967D0D}"/>
                  </a:ext>
                </a:extLst>
              </p:cNvPr>
              <p:cNvSpPr>
                <a:spLocks noChangeAspect="1"/>
              </p:cNvSpPr>
              <p:nvPr/>
            </p:nvSpPr>
            <p:spPr>
              <a:xfrm>
                <a:off x="7506151" y="3220422"/>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8BCFB006-1F92-413E-ABBB-E24E6010811C}"/>
                  </a:ext>
                </a:extLst>
              </p:cNvPr>
              <p:cNvSpPr txBox="1"/>
              <p:nvPr/>
            </p:nvSpPr>
            <p:spPr>
              <a:xfrm>
                <a:off x="8080338" y="3265823"/>
                <a:ext cx="83529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Report</a:t>
                </a:r>
              </a:p>
            </p:txBody>
          </p:sp>
          <p:pic>
            <p:nvPicPr>
              <p:cNvPr id="35" name="Graphic 34" descr="Presentation with bar chart">
                <a:extLst>
                  <a:ext uri="{FF2B5EF4-FFF2-40B4-BE49-F238E27FC236}">
                    <a16:creationId xmlns:a16="http://schemas.microsoft.com/office/drawing/2014/main" id="{7BBD4D30-17E5-4DFF-AB4C-4775C3F2ED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02633" y="3329921"/>
                <a:ext cx="304266" cy="304266"/>
              </a:xfrm>
              <a:prstGeom prst="rect">
                <a:avLst/>
              </a:prstGeom>
              <a:effectLst>
                <a:outerShdw blurRad="50800" dist="38100" dir="2700000" algn="tl" rotWithShape="0">
                  <a:prstClr val="black">
                    <a:alpha val="40000"/>
                  </a:prstClr>
                </a:outerShdw>
              </a:effectLst>
            </p:spPr>
          </p:pic>
        </p:grpSp>
        <p:cxnSp>
          <p:nvCxnSpPr>
            <p:cNvPr id="75" name="Straight Arrow Connector 74">
              <a:extLst>
                <a:ext uri="{FF2B5EF4-FFF2-40B4-BE49-F238E27FC236}">
                  <a16:creationId xmlns:a16="http://schemas.microsoft.com/office/drawing/2014/main" id="{A69C6EA8-7B84-432B-80D2-B4EC9A544CF0}"/>
                </a:ext>
              </a:extLst>
            </p:cNvPr>
            <p:cNvCxnSpPr>
              <a:cxnSpLocks/>
              <a:stCxn id="18" idx="6"/>
              <a:endCxn id="20" idx="2"/>
            </p:cNvCxnSpPr>
            <p:nvPr/>
          </p:nvCxnSpPr>
          <p:spPr>
            <a:xfrm>
              <a:off x="8220128" y="3977734"/>
              <a:ext cx="648939" cy="4718"/>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506B095C-97A5-47C9-B527-D5F01EA26663}"/>
              </a:ext>
            </a:extLst>
          </p:cNvPr>
          <p:cNvGrpSpPr/>
          <p:nvPr/>
        </p:nvGrpSpPr>
        <p:grpSpPr>
          <a:xfrm>
            <a:off x="8681840" y="2261499"/>
            <a:ext cx="834587" cy="1490885"/>
            <a:chOff x="8681840" y="2261499"/>
            <a:chExt cx="834587" cy="1490885"/>
          </a:xfrm>
        </p:grpSpPr>
        <p:grpSp>
          <p:nvGrpSpPr>
            <p:cNvPr id="53" name="Group 52">
              <a:extLst>
                <a:ext uri="{FF2B5EF4-FFF2-40B4-BE49-F238E27FC236}">
                  <a16:creationId xmlns:a16="http://schemas.microsoft.com/office/drawing/2014/main" id="{8DE8CC86-7335-4D6C-80D6-2B85DB16B3DC}"/>
                </a:ext>
              </a:extLst>
            </p:cNvPr>
            <p:cNvGrpSpPr/>
            <p:nvPr/>
          </p:nvGrpSpPr>
          <p:grpSpPr>
            <a:xfrm>
              <a:off x="8681840" y="2261499"/>
              <a:ext cx="834587" cy="1007408"/>
              <a:chOff x="7337471" y="1702457"/>
              <a:chExt cx="834587" cy="1007408"/>
            </a:xfrm>
          </p:grpSpPr>
          <p:grpSp>
            <p:nvGrpSpPr>
              <p:cNvPr id="52" name="Group 51">
                <a:extLst>
                  <a:ext uri="{FF2B5EF4-FFF2-40B4-BE49-F238E27FC236}">
                    <a16:creationId xmlns:a16="http://schemas.microsoft.com/office/drawing/2014/main" id="{6EBEE4A3-B7E3-4611-982D-63EB687B5D91}"/>
                  </a:ext>
                </a:extLst>
              </p:cNvPr>
              <p:cNvGrpSpPr/>
              <p:nvPr/>
            </p:nvGrpSpPr>
            <p:grpSpPr>
              <a:xfrm>
                <a:off x="7337471" y="1702457"/>
                <a:ext cx="834587" cy="1007408"/>
                <a:chOff x="7337471" y="1702457"/>
                <a:chExt cx="834587" cy="1007408"/>
              </a:xfrm>
            </p:grpSpPr>
            <p:sp>
              <p:nvSpPr>
                <p:cNvPr id="22" name="Oval 21">
                  <a:extLst>
                    <a:ext uri="{FF2B5EF4-FFF2-40B4-BE49-F238E27FC236}">
                      <a16:creationId xmlns:a16="http://schemas.microsoft.com/office/drawing/2014/main" id="{4C9E79AB-1C8F-4B1F-9BC5-BD3DC5C1C471}"/>
                    </a:ext>
                  </a:extLst>
                </p:cNvPr>
                <p:cNvSpPr>
                  <a:spLocks noChangeAspect="1"/>
                </p:cNvSpPr>
                <p:nvPr/>
              </p:nvSpPr>
              <p:spPr>
                <a:xfrm>
                  <a:off x="7524699" y="2249730"/>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2BA85DBB-82CD-438C-B7F6-226501391186}"/>
                    </a:ext>
                  </a:extLst>
                </p:cNvPr>
                <p:cNvSpPr txBox="1"/>
                <p:nvPr/>
              </p:nvSpPr>
              <p:spPr>
                <a:xfrm>
                  <a:off x="7337471" y="1702457"/>
                  <a:ext cx="834587"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Accept</a:t>
                  </a:r>
                </a:p>
              </p:txBody>
            </p:sp>
          </p:grpSp>
          <p:pic>
            <p:nvPicPr>
              <p:cNvPr id="39" name="Graphic 38" descr="Checkmark">
                <a:extLst>
                  <a:ext uri="{FF2B5EF4-FFF2-40B4-BE49-F238E27FC236}">
                    <a16:creationId xmlns:a16="http://schemas.microsoft.com/office/drawing/2014/main" id="{42B39162-DB78-4EAE-A172-E5286E480EC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02633" y="2340533"/>
                <a:ext cx="304265" cy="304265"/>
              </a:xfrm>
              <a:prstGeom prst="rect">
                <a:avLst/>
              </a:prstGeom>
              <a:effectLst>
                <a:outerShdw blurRad="50800" dist="38100" dir="2700000" algn="tl" rotWithShape="0">
                  <a:prstClr val="black">
                    <a:alpha val="40000"/>
                  </a:prstClr>
                </a:outerShdw>
              </a:effectLst>
            </p:spPr>
          </p:pic>
        </p:grpSp>
        <p:cxnSp>
          <p:nvCxnSpPr>
            <p:cNvPr id="78" name="Straight Arrow Connector 77">
              <a:extLst>
                <a:ext uri="{FF2B5EF4-FFF2-40B4-BE49-F238E27FC236}">
                  <a16:creationId xmlns:a16="http://schemas.microsoft.com/office/drawing/2014/main" id="{57297503-48CD-4953-B01A-A14D2505281B}"/>
                </a:ext>
              </a:extLst>
            </p:cNvPr>
            <p:cNvCxnSpPr>
              <a:cxnSpLocks/>
              <a:stCxn id="20" idx="0"/>
              <a:endCxn id="22" idx="4"/>
            </p:cNvCxnSpPr>
            <p:nvPr/>
          </p:nvCxnSpPr>
          <p:spPr>
            <a:xfrm flipV="1">
              <a:off x="9099135" y="3268907"/>
              <a:ext cx="1" cy="483477"/>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C7FF49F2-3AE1-45E7-BD52-140F59B8F3E3}"/>
              </a:ext>
            </a:extLst>
          </p:cNvPr>
          <p:cNvGrpSpPr/>
          <p:nvPr/>
        </p:nvGrpSpPr>
        <p:grpSpPr>
          <a:xfrm>
            <a:off x="8728889" y="4212519"/>
            <a:ext cx="777585" cy="1799597"/>
            <a:chOff x="8728889" y="4212519"/>
            <a:chExt cx="777585" cy="1799597"/>
          </a:xfrm>
        </p:grpSpPr>
        <p:grpSp>
          <p:nvGrpSpPr>
            <p:cNvPr id="54" name="Group 53">
              <a:extLst>
                <a:ext uri="{FF2B5EF4-FFF2-40B4-BE49-F238E27FC236}">
                  <a16:creationId xmlns:a16="http://schemas.microsoft.com/office/drawing/2014/main" id="{CF476AB0-902E-4095-B97A-A3309E3C9AA5}"/>
                </a:ext>
              </a:extLst>
            </p:cNvPr>
            <p:cNvGrpSpPr/>
            <p:nvPr/>
          </p:nvGrpSpPr>
          <p:grpSpPr>
            <a:xfrm>
              <a:off x="8728889" y="4971124"/>
              <a:ext cx="777585" cy="1040992"/>
              <a:chOff x="7370626" y="4547913"/>
              <a:chExt cx="777585" cy="1040992"/>
            </a:xfrm>
          </p:grpSpPr>
          <p:sp>
            <p:nvSpPr>
              <p:cNvPr id="24" name="Oval 23">
                <a:extLst>
                  <a:ext uri="{FF2B5EF4-FFF2-40B4-BE49-F238E27FC236}">
                    <a16:creationId xmlns:a16="http://schemas.microsoft.com/office/drawing/2014/main" id="{D2880D5C-0444-41EF-A623-76678F914478}"/>
                  </a:ext>
                </a:extLst>
              </p:cNvPr>
              <p:cNvSpPr>
                <a:spLocks noChangeAspect="1"/>
              </p:cNvSpPr>
              <p:nvPr/>
            </p:nvSpPr>
            <p:spPr>
              <a:xfrm>
                <a:off x="7510842" y="4547913"/>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F4CDF1C5-A93A-4072-A39F-19EE80FFC023}"/>
                  </a:ext>
                </a:extLst>
              </p:cNvPr>
              <p:cNvSpPr txBox="1"/>
              <p:nvPr/>
            </p:nvSpPr>
            <p:spPr>
              <a:xfrm>
                <a:off x="7370626" y="5219573"/>
                <a:ext cx="77758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Reject</a:t>
                </a:r>
              </a:p>
            </p:txBody>
          </p:sp>
          <p:pic>
            <p:nvPicPr>
              <p:cNvPr id="41" name="Graphic 40" descr="Close">
                <a:extLst>
                  <a:ext uri="{FF2B5EF4-FFF2-40B4-BE49-F238E27FC236}">
                    <a16:creationId xmlns:a16="http://schemas.microsoft.com/office/drawing/2014/main" id="{6C3BD1FF-0C2E-48B4-B1B6-FCBB99D816E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02633" y="4625847"/>
                <a:ext cx="304265" cy="304265"/>
              </a:xfrm>
              <a:prstGeom prst="rect">
                <a:avLst/>
              </a:prstGeom>
              <a:effectLst>
                <a:outerShdw blurRad="50800" dist="38100" dir="2700000" algn="tl" rotWithShape="0">
                  <a:prstClr val="black">
                    <a:alpha val="40000"/>
                  </a:prstClr>
                </a:outerShdw>
              </a:effectLst>
            </p:spPr>
          </p:pic>
        </p:grpSp>
        <p:cxnSp>
          <p:nvCxnSpPr>
            <p:cNvPr id="83" name="Straight Arrow Connector 82">
              <a:extLst>
                <a:ext uri="{FF2B5EF4-FFF2-40B4-BE49-F238E27FC236}">
                  <a16:creationId xmlns:a16="http://schemas.microsoft.com/office/drawing/2014/main" id="{5843E800-0786-4F95-BC3F-C8CF6D23DCBD}"/>
                </a:ext>
              </a:extLst>
            </p:cNvPr>
            <p:cNvCxnSpPr>
              <a:cxnSpLocks/>
              <a:stCxn id="20" idx="4"/>
              <a:endCxn id="24" idx="0"/>
            </p:cNvCxnSpPr>
            <p:nvPr/>
          </p:nvCxnSpPr>
          <p:spPr>
            <a:xfrm>
              <a:off x="9099135" y="4212519"/>
              <a:ext cx="38" cy="758605"/>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86" name="Connector: Elbow 85">
            <a:extLst>
              <a:ext uri="{FF2B5EF4-FFF2-40B4-BE49-F238E27FC236}">
                <a16:creationId xmlns:a16="http://schemas.microsoft.com/office/drawing/2014/main" id="{B723AF88-70F2-4138-AB29-C47339735214}"/>
              </a:ext>
            </a:extLst>
          </p:cNvPr>
          <p:cNvCxnSpPr>
            <a:cxnSpLocks/>
            <a:stCxn id="24" idx="2"/>
            <a:endCxn id="14" idx="4"/>
          </p:cNvCxnSpPr>
          <p:nvPr/>
        </p:nvCxnSpPr>
        <p:spPr>
          <a:xfrm rot="10800000">
            <a:off x="4096745" y="4204136"/>
            <a:ext cx="4772360" cy="997056"/>
          </a:xfrm>
          <a:prstGeom prst="bentConnector2">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063412A9-60B3-A84A-8F9E-56D2BCA4A54C}"/>
              </a:ext>
            </a:extLst>
          </p:cNvPr>
          <p:cNvGrpSpPr/>
          <p:nvPr/>
        </p:nvGrpSpPr>
        <p:grpSpPr>
          <a:xfrm>
            <a:off x="253106" y="2455676"/>
            <a:ext cx="1482528" cy="1296709"/>
            <a:chOff x="253106" y="2455676"/>
            <a:chExt cx="1482528" cy="1296709"/>
          </a:xfrm>
        </p:grpSpPr>
        <p:cxnSp>
          <p:nvCxnSpPr>
            <p:cNvPr id="61" name="Curved Connector 60">
              <a:extLst>
                <a:ext uri="{FF2B5EF4-FFF2-40B4-BE49-F238E27FC236}">
                  <a16:creationId xmlns:a16="http://schemas.microsoft.com/office/drawing/2014/main" id="{AE2B36A7-3EFA-DB46-9FDA-6C650CCB3EF2}"/>
                </a:ext>
              </a:extLst>
            </p:cNvPr>
            <p:cNvCxnSpPr>
              <a:cxnSpLocks/>
              <a:stCxn id="6" idx="0"/>
              <a:endCxn id="55" idx="3"/>
            </p:cNvCxnSpPr>
            <p:nvPr/>
          </p:nvCxnSpPr>
          <p:spPr>
            <a:xfrm rot="16200000" flipV="1">
              <a:off x="1064578" y="3081330"/>
              <a:ext cx="1112043" cy="230068"/>
            </a:xfrm>
            <a:prstGeom prst="curvedConnector2">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14EFEEF-7FD3-F74A-8952-4F6E85D2EC23}"/>
                </a:ext>
              </a:extLst>
            </p:cNvPr>
            <p:cNvSpPr txBox="1"/>
            <p:nvPr/>
          </p:nvSpPr>
          <p:spPr>
            <a:xfrm>
              <a:off x="253106" y="2455676"/>
              <a:ext cx="1252459" cy="369332"/>
            </a:xfrm>
            <a:prstGeom prst="rect">
              <a:avLst/>
            </a:prstGeom>
            <a:noFill/>
          </p:spPr>
          <p:txBody>
            <a:bodyPr wrap="none" rtlCol="0">
              <a:spAutoFit/>
            </a:bodyPr>
            <a:lstStyle/>
            <a:p>
              <a:r>
                <a:rPr lang="en-GB" b="1" dirty="0">
                  <a:solidFill>
                    <a:srgbClr val="FFFF00"/>
                  </a:solidFill>
                  <a:latin typeface="Calibri" panose="020F0502020204030204" pitchFamily="34" charset="0"/>
                  <a:cs typeface="Calibri" panose="020F0502020204030204" pitchFamily="34" charset="0"/>
                </a:rPr>
                <a:t>Descriptive</a:t>
              </a:r>
            </a:p>
          </p:txBody>
        </p:sp>
      </p:grpSp>
      <p:grpSp>
        <p:nvGrpSpPr>
          <p:cNvPr id="64" name="Group 63">
            <a:extLst>
              <a:ext uri="{FF2B5EF4-FFF2-40B4-BE49-F238E27FC236}">
                <a16:creationId xmlns:a16="http://schemas.microsoft.com/office/drawing/2014/main" id="{FE18C9FF-6F2D-8445-B175-C53D12BE7D92}"/>
              </a:ext>
            </a:extLst>
          </p:cNvPr>
          <p:cNvGrpSpPr/>
          <p:nvPr/>
        </p:nvGrpSpPr>
        <p:grpSpPr>
          <a:xfrm>
            <a:off x="130809" y="3982453"/>
            <a:ext cx="1374757" cy="995590"/>
            <a:chOff x="130809" y="3982453"/>
            <a:chExt cx="1374757" cy="995590"/>
          </a:xfrm>
        </p:grpSpPr>
        <p:sp>
          <p:nvSpPr>
            <p:cNvPr id="57" name="TextBox 56">
              <a:extLst>
                <a:ext uri="{FF2B5EF4-FFF2-40B4-BE49-F238E27FC236}">
                  <a16:creationId xmlns:a16="http://schemas.microsoft.com/office/drawing/2014/main" id="{508E5036-0F39-3D40-9E5C-CDB20048153A}"/>
                </a:ext>
              </a:extLst>
            </p:cNvPr>
            <p:cNvSpPr txBox="1"/>
            <p:nvPr/>
          </p:nvSpPr>
          <p:spPr>
            <a:xfrm>
              <a:off x="130809" y="4608711"/>
              <a:ext cx="805029" cy="369332"/>
            </a:xfrm>
            <a:prstGeom prst="rect">
              <a:avLst/>
            </a:prstGeom>
            <a:noFill/>
          </p:spPr>
          <p:txBody>
            <a:bodyPr wrap="none" rtlCol="0">
              <a:spAutoFit/>
            </a:bodyPr>
            <a:lstStyle/>
            <a:p>
              <a:r>
                <a:rPr lang="en-GB" b="1" dirty="0">
                  <a:solidFill>
                    <a:srgbClr val="FFFF00"/>
                  </a:solidFill>
                  <a:latin typeface="Calibri" panose="020F0502020204030204" pitchFamily="34" charset="0"/>
                  <a:cs typeface="Calibri" panose="020F0502020204030204" pitchFamily="34" charset="0"/>
                </a:rPr>
                <a:t>Causal</a:t>
              </a:r>
            </a:p>
          </p:txBody>
        </p:sp>
        <p:cxnSp>
          <p:nvCxnSpPr>
            <p:cNvPr id="67" name="Curved Connector 66">
              <a:extLst>
                <a:ext uri="{FF2B5EF4-FFF2-40B4-BE49-F238E27FC236}">
                  <a16:creationId xmlns:a16="http://schemas.microsoft.com/office/drawing/2014/main" id="{E1FBBEC0-24C1-984B-BE7B-34A337DCC00A}"/>
                </a:ext>
              </a:extLst>
            </p:cNvPr>
            <p:cNvCxnSpPr>
              <a:cxnSpLocks/>
              <a:stCxn id="6" idx="2"/>
              <a:endCxn id="57" idx="0"/>
            </p:cNvCxnSpPr>
            <p:nvPr/>
          </p:nvCxnSpPr>
          <p:spPr>
            <a:xfrm rot="10800000" flipV="1">
              <a:off x="533325" y="3982453"/>
              <a:ext cx="972241" cy="626258"/>
            </a:xfrm>
            <a:prstGeom prst="curvedConnector2">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897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rgbClr val="FFFF00"/>
                </a:solidFill>
                <a:latin typeface="Calibri"/>
              </a:rPr>
              <a:t>21</a:t>
            </a:r>
            <a:r>
              <a:rPr lang="en-GB" sz="3600" b="0" strike="noStrike" spc="-1" dirty="0">
                <a:solidFill>
                  <a:srgbClr val="FFFF00"/>
                </a:solidFill>
                <a:latin typeface="Calibri"/>
              </a:rPr>
              <a:t>. Scientific Method</a:t>
            </a:r>
            <a:endParaRPr lang="en-GB" sz="3600" b="0" strike="noStrike" spc="-1" dirty="0">
              <a:latin typeface="Arial"/>
            </a:endParaRPr>
          </a:p>
        </p:txBody>
      </p:sp>
      <p:pic>
        <p:nvPicPr>
          <p:cNvPr id="2" name="Online Media 1" descr="The Scientific Method: Steps, Examples, Tips, and Exercise">
            <a:hlinkClick r:id="" action="ppaction://media"/>
            <a:extLst>
              <a:ext uri="{FF2B5EF4-FFF2-40B4-BE49-F238E27FC236}">
                <a16:creationId xmlns:a16="http://schemas.microsoft.com/office/drawing/2014/main" id="{47CEC13A-4978-0147-A6C5-5365E3D70D16}"/>
              </a:ext>
            </a:extLst>
          </p:cNvPr>
          <p:cNvPicPr>
            <a:picLocks noRot="1" noChangeAspect="1"/>
          </p:cNvPicPr>
          <p:nvPr>
            <a:videoFile r:link="rId1"/>
          </p:nvPr>
        </p:nvPicPr>
        <p:blipFill>
          <a:blip r:embed="rId4"/>
          <a:stretch>
            <a:fillRect/>
          </a:stretch>
        </p:blipFill>
        <p:spPr>
          <a:xfrm>
            <a:off x="3220942" y="1714500"/>
            <a:ext cx="6096000" cy="3429000"/>
          </a:xfrm>
          <a:prstGeom prst="rect">
            <a:avLst/>
          </a:prstGeom>
          <a:ln>
            <a:noFill/>
          </a:ln>
          <a:effectLst>
            <a:softEdge rad="112500"/>
          </a:effectLst>
        </p:spPr>
      </p:pic>
      <p:sp>
        <p:nvSpPr>
          <p:cNvPr id="8" name="TextBox 7">
            <a:extLst>
              <a:ext uri="{FF2B5EF4-FFF2-40B4-BE49-F238E27FC236}">
                <a16:creationId xmlns:a16="http://schemas.microsoft.com/office/drawing/2014/main" id="{39368E79-E413-F446-8C89-F4497F432531}"/>
              </a:ext>
            </a:extLst>
          </p:cNvPr>
          <p:cNvSpPr txBox="1"/>
          <p:nvPr/>
        </p:nvSpPr>
        <p:spPr>
          <a:xfrm>
            <a:off x="5465164" y="5143500"/>
            <a:ext cx="1607556"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Sprouts</a:t>
            </a:r>
          </a:p>
        </p:txBody>
      </p:sp>
    </p:spTree>
    <p:extLst>
      <p:ext uri="{BB962C8B-B14F-4D97-AF65-F5344CB8AC3E}">
        <p14:creationId xmlns:p14="http://schemas.microsoft.com/office/powerpoint/2010/main" val="343411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rgbClr val="FFFF00"/>
                </a:solidFill>
                <a:latin typeface="Calibri"/>
              </a:rPr>
              <a:t>22</a:t>
            </a:r>
            <a:r>
              <a:rPr lang="en-GB" sz="3600" b="0" strike="noStrike" spc="-1" dirty="0">
                <a:solidFill>
                  <a:srgbClr val="FFFF00"/>
                </a:solidFill>
                <a:latin typeface="Calibri"/>
              </a:rPr>
              <a:t>. Hypotheses</a:t>
            </a:r>
            <a:endParaRPr lang="en-GB" sz="3600" b="0" strike="noStrike" spc="-1" dirty="0">
              <a:latin typeface="Arial"/>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356C1B1C-945E-C240-9CE1-3F927B47CB41}"/>
                  </a:ext>
                </a:extLst>
              </p:cNvPr>
              <p:cNvSpPr txBox="1"/>
              <p:nvPr/>
            </p:nvSpPr>
            <p:spPr>
              <a:xfrm>
                <a:off x="563880" y="1642348"/>
                <a:ext cx="7757160" cy="4286011"/>
              </a:xfrm>
              <a:prstGeom prst="rect">
                <a:avLst/>
              </a:prstGeom>
              <a:ln w="12700">
                <a:miter lim="400000"/>
              </a:ln>
              <a:effectLst/>
              <a:extLst>
                <a:ext uri="{C572A759-6A51-4108-AA02-DFA0A04FC94B}">
                  <ma14:wrappingTextBoxFlag xmlns:ma14="http://schemas.microsoft.com/office/mac/drawingml/2011/main" xmlns:m="http://schemas.openxmlformats.org/officeDocument/2006/math" xmlns="" val="1"/>
                </a:ext>
              </a:extLst>
            </p:spPr>
            <p:txBody>
              <a:bodyPr lIns="45718" tIns="45718" rIns="45718" bIns="45718" anchor="t">
                <a:no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A hypothesis is a proposed explanation for an observation, phenomena or relationship.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You no doubt form such explanations each day.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The null hypothesis is a proposed explanation that is assumed to be true until proven otherwise. It is normally the default position.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We must form a null hypothesis as part of the scientific method. We normally denote the null hypothesis as </a:t>
                </a:r>
                <a14:m>
                  <m:oMath xmlns:m="http://schemas.openxmlformats.org/officeDocument/2006/math">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2000" b="1"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𝟎</m:t>
                        </m:r>
                      </m:sub>
                    </m:sSub>
                  </m:oMath>
                </a14:m>
                <a:r>
                  <a:rPr lang="en-GB" sz="2000" dirty="0">
                    <a:solidFill>
                      <a:srgbClr val="FFFF00"/>
                    </a:solidFill>
                    <a:latin typeface="Calibri"/>
                    <a:cs typeface="Calibri"/>
                  </a:rPr>
                  <a:t>.</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The alternative hypothesis is a proposed explanation that directly contradicts the null hypothesis. We normally denote the alternative hypothesis as </a:t>
                </a:r>
                <a14:m>
                  <m:oMath xmlns:m="http://schemas.openxmlformats.org/officeDocument/2006/math">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𝑎</m:t>
                        </m:r>
                      </m:sub>
                    </m:sSub>
                  </m:oMath>
                </a14:m>
                <a:r>
                  <a:rPr lang="en-GB" sz="2000" dirty="0">
                    <a:solidFill>
                      <a:srgbClr val="FFFF00"/>
                    </a:solidFill>
                    <a:latin typeface="Calibri"/>
                    <a:cs typeface="Calibri"/>
                  </a:rPr>
                  <a:t> or </a:t>
                </a:r>
                <a14:m>
                  <m:oMath xmlns:m="http://schemas.openxmlformats.org/officeDocument/2006/math">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2000" b="1"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𝟏</m:t>
                        </m:r>
                      </m:sub>
                    </m:sSub>
                  </m:oMath>
                </a14:m>
                <a:r>
                  <a:rPr lang="en-GB" sz="2000" dirty="0">
                    <a:solidFill>
                      <a:srgbClr val="FFFF00"/>
                    </a:solidFill>
                    <a:latin typeface="Calibri"/>
                    <a:cs typeface="Calibri"/>
                  </a:rPr>
                  <a:t>.</a:t>
                </a:r>
              </a:p>
            </p:txBody>
          </p:sp>
        </mc:Choice>
        <mc:Fallback xmlns="">
          <p:sp>
            <p:nvSpPr>
              <p:cNvPr id="3" name="Title 1">
                <a:extLst>
                  <a:ext uri="{FF2B5EF4-FFF2-40B4-BE49-F238E27FC236}">
                    <a16:creationId xmlns:a16="http://schemas.microsoft.com/office/drawing/2014/main" id="{356C1B1C-945E-C240-9CE1-3F927B47CB41}"/>
                  </a:ext>
                </a:extLst>
              </p:cNvPr>
              <p:cNvSpPr txBox="1">
                <a:spLocks noRot="1" noChangeAspect="1" noMove="1" noResize="1" noEditPoints="1" noAdjustHandles="1" noChangeArrowheads="1" noChangeShapeType="1" noTextEdit="1"/>
              </p:cNvSpPr>
              <p:nvPr/>
            </p:nvSpPr>
            <p:spPr>
              <a:xfrm>
                <a:off x="563880" y="1642348"/>
                <a:ext cx="7757160" cy="4286011"/>
              </a:xfrm>
              <a:prstGeom prst="rect">
                <a:avLst/>
              </a:prstGeom>
              <a:blipFill>
                <a:blip r:embed="rId3"/>
                <a:stretch>
                  <a:fillRect l="-1144" t="-590"/>
                </a:stretch>
              </a:blipFill>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CB1C6470-0DBB-A042-9917-A3ED4EA778B4}"/>
              </a:ext>
            </a:extLst>
          </p:cNvPr>
          <p:cNvGrpSpPr/>
          <p:nvPr/>
        </p:nvGrpSpPr>
        <p:grpSpPr>
          <a:xfrm>
            <a:off x="9312508" y="1794748"/>
            <a:ext cx="1685077" cy="954107"/>
            <a:chOff x="9312508" y="1794748"/>
            <a:chExt cx="1685077" cy="954107"/>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89D0FC-83ED-454D-BD19-F5DE8CA77ABF}"/>
                    </a:ext>
                  </a:extLst>
                </p:cNvPr>
                <p:cNvSpPr txBox="1"/>
                <p:nvPr/>
              </p:nvSpPr>
              <p:spPr>
                <a:xfrm>
                  <a:off x="9784080" y="2164080"/>
                  <a:ext cx="74193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0</m:t>
                            </m:r>
                          </m:sub>
                        </m:sSub>
                      </m:oMath>
                    </m:oMathPara>
                  </a14:m>
                  <a:endParaRPr lang="en-GB" sz="3200" dirty="0">
                    <a:solidFill>
                      <a:schemeClr val="bg1"/>
                    </a:solidFill>
                    <a:effectLst>
                      <a:outerShdw blurRad="50800" dist="38100" dir="2700000" algn="tl" rotWithShape="0">
                        <a:prstClr val="black">
                          <a:alpha val="40000"/>
                        </a:prstClr>
                      </a:outerShdw>
                    </a:effectLst>
                  </a:endParaRPr>
                </a:p>
              </p:txBody>
            </p:sp>
          </mc:Choice>
          <mc:Fallback xmlns="">
            <p:sp>
              <p:nvSpPr>
                <p:cNvPr id="2" name="TextBox 1">
                  <a:extLst>
                    <a:ext uri="{FF2B5EF4-FFF2-40B4-BE49-F238E27FC236}">
                      <a16:creationId xmlns:a16="http://schemas.microsoft.com/office/drawing/2014/main" id="{E489D0FC-83ED-454D-BD19-F5DE8CA77ABF}"/>
                    </a:ext>
                  </a:extLst>
                </p:cNvPr>
                <p:cNvSpPr txBox="1">
                  <a:spLocks noRot="1" noChangeAspect="1" noMove="1" noResize="1" noEditPoints="1" noAdjustHandles="1" noChangeArrowheads="1" noChangeShapeType="1" noTextEdit="1"/>
                </p:cNvSpPr>
                <p:nvPr/>
              </p:nvSpPr>
              <p:spPr>
                <a:xfrm>
                  <a:off x="9784080" y="2164080"/>
                  <a:ext cx="741934" cy="584775"/>
                </a:xfrm>
                <a:prstGeom prst="rect">
                  <a:avLst/>
                </a:prstGeom>
                <a:blipFill>
                  <a:blip r:embed="rId4"/>
                  <a:stretch>
                    <a:fillRect b="-12766"/>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D79270B6-EF60-D649-86D1-F026372F1B23}"/>
                </a:ext>
              </a:extLst>
            </p:cNvPr>
            <p:cNvSpPr txBox="1"/>
            <p:nvPr/>
          </p:nvSpPr>
          <p:spPr>
            <a:xfrm>
              <a:off x="9312508" y="1794748"/>
              <a:ext cx="1685077"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Null Hypothesis</a:t>
              </a:r>
            </a:p>
          </p:txBody>
        </p:sp>
      </p:grpSp>
      <p:grpSp>
        <p:nvGrpSpPr>
          <p:cNvPr id="11" name="Group 10">
            <a:extLst>
              <a:ext uri="{FF2B5EF4-FFF2-40B4-BE49-F238E27FC236}">
                <a16:creationId xmlns:a16="http://schemas.microsoft.com/office/drawing/2014/main" id="{63DE76B8-FFB9-A34F-8CE0-0057820765E8}"/>
              </a:ext>
            </a:extLst>
          </p:cNvPr>
          <p:cNvGrpSpPr/>
          <p:nvPr/>
        </p:nvGrpSpPr>
        <p:grpSpPr>
          <a:xfrm>
            <a:off x="8973742" y="4109146"/>
            <a:ext cx="2360903" cy="1049477"/>
            <a:chOff x="8973742" y="4109146"/>
            <a:chExt cx="2360903" cy="104947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3349C4-0955-B747-8893-31D331B35523}"/>
                    </a:ext>
                  </a:extLst>
                </p:cNvPr>
                <p:cNvSpPr txBox="1"/>
                <p:nvPr/>
              </p:nvSpPr>
              <p:spPr>
                <a:xfrm>
                  <a:off x="10592711" y="4573848"/>
                  <a:ext cx="74193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m:oMathPara>
                  </a14:m>
                  <a:endParaRPr lang="en-GB" sz="3200" dirty="0">
                    <a:solidFill>
                      <a:schemeClr val="bg1"/>
                    </a:solidFill>
                    <a:effectLst>
                      <a:outerShdw blurRad="50800" dist="38100" dir="2700000" algn="tl" rotWithShape="0">
                        <a:prstClr val="black">
                          <a:alpha val="40000"/>
                        </a:prstClr>
                      </a:outerShdw>
                    </a:effectLst>
                  </a:endParaRPr>
                </a:p>
              </p:txBody>
            </p:sp>
          </mc:Choice>
          <mc:Fallback xmlns="">
            <p:sp>
              <p:nvSpPr>
                <p:cNvPr id="6" name="TextBox 5">
                  <a:extLst>
                    <a:ext uri="{FF2B5EF4-FFF2-40B4-BE49-F238E27FC236}">
                      <a16:creationId xmlns:a16="http://schemas.microsoft.com/office/drawing/2014/main" id="{363349C4-0955-B747-8893-31D331B35523}"/>
                    </a:ext>
                  </a:extLst>
                </p:cNvPr>
                <p:cNvSpPr txBox="1">
                  <a:spLocks noRot="1" noChangeAspect="1" noMove="1" noResize="1" noEditPoints="1" noAdjustHandles="1" noChangeArrowheads="1" noChangeShapeType="1" noTextEdit="1"/>
                </p:cNvSpPr>
                <p:nvPr/>
              </p:nvSpPr>
              <p:spPr>
                <a:xfrm>
                  <a:off x="10592711" y="4573848"/>
                  <a:ext cx="741934" cy="584775"/>
                </a:xfrm>
                <a:prstGeom prst="rect">
                  <a:avLst/>
                </a:prstGeom>
                <a:blipFill>
                  <a:blip r:embed="rId5"/>
                  <a:stretch>
                    <a:fillRect b="-108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2C337F-D659-234C-889D-6EC88D6BB8CD}"/>
                    </a:ext>
                  </a:extLst>
                </p:cNvPr>
                <p:cNvSpPr txBox="1"/>
                <p:nvPr/>
              </p:nvSpPr>
              <p:spPr>
                <a:xfrm>
                  <a:off x="8973742" y="4553429"/>
                  <a:ext cx="76367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𝑎</m:t>
                            </m:r>
                          </m:sub>
                        </m:sSub>
                      </m:oMath>
                    </m:oMathPara>
                  </a14:m>
                  <a:endParaRPr lang="en-GB" sz="3200" dirty="0">
                    <a:solidFill>
                      <a:schemeClr val="bg1"/>
                    </a:solidFill>
                    <a:effectLst>
                      <a:outerShdw blurRad="50800" dist="38100" dir="2700000" algn="tl" rotWithShape="0">
                        <a:prstClr val="black">
                          <a:alpha val="40000"/>
                        </a:prstClr>
                      </a:outerShdw>
                    </a:effectLst>
                  </a:endParaRPr>
                </a:p>
              </p:txBody>
            </p:sp>
          </mc:Choice>
          <mc:Fallback xmlns="">
            <p:sp>
              <p:nvSpPr>
                <p:cNvPr id="7" name="TextBox 6">
                  <a:extLst>
                    <a:ext uri="{FF2B5EF4-FFF2-40B4-BE49-F238E27FC236}">
                      <a16:creationId xmlns:a16="http://schemas.microsoft.com/office/drawing/2014/main" id="{832C337F-D659-234C-889D-6EC88D6BB8CD}"/>
                    </a:ext>
                  </a:extLst>
                </p:cNvPr>
                <p:cNvSpPr txBox="1">
                  <a:spLocks noRot="1" noChangeAspect="1" noMove="1" noResize="1" noEditPoints="1" noAdjustHandles="1" noChangeArrowheads="1" noChangeShapeType="1" noTextEdit="1"/>
                </p:cNvSpPr>
                <p:nvPr/>
              </p:nvSpPr>
              <p:spPr>
                <a:xfrm>
                  <a:off x="8973742" y="4553429"/>
                  <a:ext cx="763671" cy="584775"/>
                </a:xfrm>
                <a:prstGeom prst="rect">
                  <a:avLst/>
                </a:prstGeom>
                <a:blipFill>
                  <a:blip r:embed="rId6"/>
                  <a:stretch>
                    <a:fillRect l="-1639" b="-8511"/>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79053B0C-AEB3-2A41-BCE7-F5F3CC8488D5}"/>
                </a:ext>
              </a:extLst>
            </p:cNvPr>
            <p:cNvSpPr txBox="1"/>
            <p:nvPr/>
          </p:nvSpPr>
          <p:spPr>
            <a:xfrm>
              <a:off x="8973742" y="4109146"/>
              <a:ext cx="236090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Alternative Hypothesis</a:t>
              </a:r>
            </a:p>
          </p:txBody>
        </p:sp>
        <p:sp>
          <p:nvSpPr>
            <p:cNvPr id="10" name="TextBox 9">
              <a:extLst>
                <a:ext uri="{FF2B5EF4-FFF2-40B4-BE49-F238E27FC236}">
                  <a16:creationId xmlns:a16="http://schemas.microsoft.com/office/drawing/2014/main" id="{B2DE392F-3AB7-F449-8500-03C27E4DAA03}"/>
                </a:ext>
              </a:extLst>
            </p:cNvPr>
            <p:cNvSpPr txBox="1"/>
            <p:nvPr/>
          </p:nvSpPr>
          <p:spPr>
            <a:xfrm>
              <a:off x="9959268" y="4768872"/>
              <a:ext cx="389850"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or</a:t>
              </a:r>
            </a:p>
          </p:txBody>
        </p:sp>
      </p:grpSp>
    </p:spTree>
    <p:extLst>
      <p:ext uri="{BB962C8B-B14F-4D97-AF65-F5344CB8AC3E}">
        <p14:creationId xmlns:p14="http://schemas.microsoft.com/office/powerpoint/2010/main" val="39180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rgbClr val="FFFF00"/>
                </a:solidFill>
                <a:latin typeface="Calibri"/>
              </a:rPr>
              <a:t>23</a:t>
            </a:r>
            <a:r>
              <a:rPr lang="en-GB" sz="3600" b="0" strike="noStrike" spc="-1" dirty="0">
                <a:solidFill>
                  <a:srgbClr val="FFFF00"/>
                </a:solidFill>
                <a:latin typeface="Calibri"/>
              </a:rPr>
              <a:t>. Hypotheses</a:t>
            </a:r>
            <a:endParaRPr lang="en-GB" sz="3600" b="0" strike="noStrike" spc="-1" dirty="0">
              <a:latin typeface="Arial"/>
            </a:endParaRPr>
          </a:p>
        </p:txBody>
      </p:sp>
      <p:sp>
        <p:nvSpPr>
          <p:cNvPr id="3" name="Title 1">
            <a:extLst>
              <a:ext uri="{FF2B5EF4-FFF2-40B4-BE49-F238E27FC236}">
                <a16:creationId xmlns:a16="http://schemas.microsoft.com/office/drawing/2014/main" id="{356C1B1C-945E-C240-9CE1-3F927B47CB41}"/>
              </a:ext>
            </a:extLst>
          </p:cNvPr>
          <p:cNvSpPr txBox="1"/>
          <p:nvPr/>
        </p:nvSpPr>
        <p:spPr>
          <a:xfrm>
            <a:off x="563880" y="1642348"/>
            <a:ext cx="7757160" cy="4286011"/>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Hypotheses must be falsifiable, otherwise they can never be properly tested.</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In general, a falsifiable statement only needs one observation to disprove it.</a:t>
            </a:r>
          </a:p>
        </p:txBody>
      </p:sp>
      <p:grpSp>
        <p:nvGrpSpPr>
          <p:cNvPr id="12" name="Group 11">
            <a:extLst>
              <a:ext uri="{FF2B5EF4-FFF2-40B4-BE49-F238E27FC236}">
                <a16:creationId xmlns:a16="http://schemas.microsoft.com/office/drawing/2014/main" id="{CB1C6470-0DBB-A042-9917-A3ED4EA778B4}"/>
              </a:ext>
            </a:extLst>
          </p:cNvPr>
          <p:cNvGrpSpPr/>
          <p:nvPr/>
        </p:nvGrpSpPr>
        <p:grpSpPr>
          <a:xfrm>
            <a:off x="9312508" y="1794748"/>
            <a:ext cx="1685077" cy="954107"/>
            <a:chOff x="9312508" y="1794748"/>
            <a:chExt cx="1685077" cy="954107"/>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89D0FC-83ED-454D-BD19-F5DE8CA77ABF}"/>
                    </a:ext>
                  </a:extLst>
                </p:cNvPr>
                <p:cNvSpPr txBox="1"/>
                <p:nvPr/>
              </p:nvSpPr>
              <p:spPr>
                <a:xfrm>
                  <a:off x="9784080" y="2164080"/>
                  <a:ext cx="74193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0</m:t>
                            </m:r>
                          </m:sub>
                        </m:sSub>
                      </m:oMath>
                    </m:oMathPara>
                  </a14:m>
                  <a:endParaRPr lang="en-GB" sz="3200" dirty="0">
                    <a:solidFill>
                      <a:schemeClr val="bg1"/>
                    </a:solidFill>
                    <a:effectLst>
                      <a:outerShdw blurRad="50800" dist="38100" dir="2700000" algn="tl" rotWithShape="0">
                        <a:prstClr val="black">
                          <a:alpha val="40000"/>
                        </a:prstClr>
                      </a:outerShdw>
                    </a:effectLst>
                  </a:endParaRPr>
                </a:p>
              </p:txBody>
            </p:sp>
          </mc:Choice>
          <mc:Fallback xmlns="">
            <p:sp>
              <p:nvSpPr>
                <p:cNvPr id="2" name="TextBox 1">
                  <a:extLst>
                    <a:ext uri="{FF2B5EF4-FFF2-40B4-BE49-F238E27FC236}">
                      <a16:creationId xmlns:a16="http://schemas.microsoft.com/office/drawing/2014/main" id="{E489D0FC-83ED-454D-BD19-F5DE8CA77ABF}"/>
                    </a:ext>
                  </a:extLst>
                </p:cNvPr>
                <p:cNvSpPr txBox="1">
                  <a:spLocks noRot="1" noChangeAspect="1" noMove="1" noResize="1" noEditPoints="1" noAdjustHandles="1" noChangeArrowheads="1" noChangeShapeType="1" noTextEdit="1"/>
                </p:cNvSpPr>
                <p:nvPr/>
              </p:nvSpPr>
              <p:spPr>
                <a:xfrm>
                  <a:off x="9784080" y="2164080"/>
                  <a:ext cx="741934" cy="584775"/>
                </a:xfrm>
                <a:prstGeom prst="rect">
                  <a:avLst/>
                </a:prstGeom>
                <a:blipFill>
                  <a:blip r:embed="rId3"/>
                  <a:stretch>
                    <a:fillRect b="-12766"/>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D79270B6-EF60-D649-86D1-F026372F1B23}"/>
                </a:ext>
              </a:extLst>
            </p:cNvPr>
            <p:cNvSpPr txBox="1"/>
            <p:nvPr/>
          </p:nvSpPr>
          <p:spPr>
            <a:xfrm>
              <a:off x="9312508" y="1794748"/>
              <a:ext cx="1685077"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Null Hypothesis</a:t>
              </a:r>
            </a:p>
          </p:txBody>
        </p:sp>
      </p:grpSp>
      <p:grpSp>
        <p:nvGrpSpPr>
          <p:cNvPr id="11" name="Group 10">
            <a:extLst>
              <a:ext uri="{FF2B5EF4-FFF2-40B4-BE49-F238E27FC236}">
                <a16:creationId xmlns:a16="http://schemas.microsoft.com/office/drawing/2014/main" id="{63DE76B8-FFB9-A34F-8CE0-0057820765E8}"/>
              </a:ext>
            </a:extLst>
          </p:cNvPr>
          <p:cNvGrpSpPr/>
          <p:nvPr/>
        </p:nvGrpSpPr>
        <p:grpSpPr>
          <a:xfrm>
            <a:off x="8973742" y="4109146"/>
            <a:ext cx="2360903" cy="1049477"/>
            <a:chOff x="8973742" y="4109146"/>
            <a:chExt cx="2360903" cy="104947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3349C4-0955-B747-8893-31D331B35523}"/>
                    </a:ext>
                  </a:extLst>
                </p:cNvPr>
                <p:cNvSpPr txBox="1"/>
                <p:nvPr/>
              </p:nvSpPr>
              <p:spPr>
                <a:xfrm>
                  <a:off x="10592711" y="4573848"/>
                  <a:ext cx="74193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m:oMathPara>
                  </a14:m>
                  <a:endParaRPr lang="en-GB" sz="3200" dirty="0">
                    <a:solidFill>
                      <a:schemeClr val="bg1"/>
                    </a:solidFill>
                    <a:effectLst>
                      <a:outerShdw blurRad="50800" dist="38100" dir="2700000" algn="tl" rotWithShape="0">
                        <a:prstClr val="black">
                          <a:alpha val="40000"/>
                        </a:prstClr>
                      </a:outerShdw>
                    </a:effectLst>
                  </a:endParaRPr>
                </a:p>
              </p:txBody>
            </p:sp>
          </mc:Choice>
          <mc:Fallback xmlns="">
            <p:sp>
              <p:nvSpPr>
                <p:cNvPr id="6" name="TextBox 5">
                  <a:extLst>
                    <a:ext uri="{FF2B5EF4-FFF2-40B4-BE49-F238E27FC236}">
                      <a16:creationId xmlns:a16="http://schemas.microsoft.com/office/drawing/2014/main" id="{363349C4-0955-B747-8893-31D331B35523}"/>
                    </a:ext>
                  </a:extLst>
                </p:cNvPr>
                <p:cNvSpPr txBox="1">
                  <a:spLocks noRot="1" noChangeAspect="1" noMove="1" noResize="1" noEditPoints="1" noAdjustHandles="1" noChangeArrowheads="1" noChangeShapeType="1" noTextEdit="1"/>
                </p:cNvSpPr>
                <p:nvPr/>
              </p:nvSpPr>
              <p:spPr>
                <a:xfrm>
                  <a:off x="10592711" y="4573848"/>
                  <a:ext cx="741934" cy="584775"/>
                </a:xfrm>
                <a:prstGeom prst="rect">
                  <a:avLst/>
                </a:prstGeom>
                <a:blipFill>
                  <a:blip r:embed="rId4"/>
                  <a:stretch>
                    <a:fillRect b="-108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2C337F-D659-234C-889D-6EC88D6BB8CD}"/>
                    </a:ext>
                  </a:extLst>
                </p:cNvPr>
                <p:cNvSpPr txBox="1"/>
                <p:nvPr/>
              </p:nvSpPr>
              <p:spPr>
                <a:xfrm>
                  <a:off x="8973742" y="4553429"/>
                  <a:ext cx="76367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𝑎</m:t>
                            </m:r>
                          </m:sub>
                        </m:sSub>
                      </m:oMath>
                    </m:oMathPara>
                  </a14:m>
                  <a:endParaRPr lang="en-GB" sz="3200" dirty="0">
                    <a:solidFill>
                      <a:schemeClr val="bg1"/>
                    </a:solidFill>
                    <a:effectLst>
                      <a:outerShdw blurRad="50800" dist="38100" dir="2700000" algn="tl" rotWithShape="0">
                        <a:prstClr val="black">
                          <a:alpha val="40000"/>
                        </a:prstClr>
                      </a:outerShdw>
                    </a:effectLst>
                  </a:endParaRPr>
                </a:p>
              </p:txBody>
            </p:sp>
          </mc:Choice>
          <mc:Fallback xmlns="">
            <p:sp>
              <p:nvSpPr>
                <p:cNvPr id="7" name="TextBox 6">
                  <a:extLst>
                    <a:ext uri="{FF2B5EF4-FFF2-40B4-BE49-F238E27FC236}">
                      <a16:creationId xmlns:a16="http://schemas.microsoft.com/office/drawing/2014/main" id="{832C337F-D659-234C-889D-6EC88D6BB8CD}"/>
                    </a:ext>
                  </a:extLst>
                </p:cNvPr>
                <p:cNvSpPr txBox="1">
                  <a:spLocks noRot="1" noChangeAspect="1" noMove="1" noResize="1" noEditPoints="1" noAdjustHandles="1" noChangeArrowheads="1" noChangeShapeType="1" noTextEdit="1"/>
                </p:cNvSpPr>
                <p:nvPr/>
              </p:nvSpPr>
              <p:spPr>
                <a:xfrm>
                  <a:off x="8973742" y="4553429"/>
                  <a:ext cx="763671" cy="584775"/>
                </a:xfrm>
                <a:prstGeom prst="rect">
                  <a:avLst/>
                </a:prstGeom>
                <a:blipFill>
                  <a:blip r:embed="rId5"/>
                  <a:stretch>
                    <a:fillRect l="-1639" b="-8511"/>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79053B0C-AEB3-2A41-BCE7-F5F3CC8488D5}"/>
                </a:ext>
              </a:extLst>
            </p:cNvPr>
            <p:cNvSpPr txBox="1"/>
            <p:nvPr/>
          </p:nvSpPr>
          <p:spPr>
            <a:xfrm>
              <a:off x="8973742" y="4109146"/>
              <a:ext cx="236090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Alternative Hypothesis</a:t>
              </a:r>
            </a:p>
          </p:txBody>
        </p:sp>
        <p:sp>
          <p:nvSpPr>
            <p:cNvPr id="10" name="TextBox 9">
              <a:extLst>
                <a:ext uri="{FF2B5EF4-FFF2-40B4-BE49-F238E27FC236}">
                  <a16:creationId xmlns:a16="http://schemas.microsoft.com/office/drawing/2014/main" id="{B2DE392F-3AB7-F449-8500-03C27E4DAA03}"/>
                </a:ext>
              </a:extLst>
            </p:cNvPr>
            <p:cNvSpPr txBox="1"/>
            <p:nvPr/>
          </p:nvSpPr>
          <p:spPr>
            <a:xfrm>
              <a:off x="9959268" y="4768872"/>
              <a:ext cx="389850"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or</a:t>
              </a:r>
            </a:p>
          </p:txBody>
        </p:sp>
      </p:grpSp>
      <p:pic>
        <p:nvPicPr>
          <p:cNvPr id="13" name="Picture 12" descr="A body of water surrounded by trees&#10;&#10;Description automatically generated">
            <a:extLst>
              <a:ext uri="{FF2B5EF4-FFF2-40B4-BE49-F238E27FC236}">
                <a16:creationId xmlns:a16="http://schemas.microsoft.com/office/drawing/2014/main" id="{79A18634-5392-8F4D-90BD-D33066B7ACD1}"/>
              </a:ext>
            </a:extLst>
          </p:cNvPr>
          <p:cNvPicPr>
            <a:picLocks noChangeAspect="1"/>
          </p:cNvPicPr>
          <p:nvPr/>
        </p:nvPicPr>
        <p:blipFill rotWithShape="1">
          <a:blip r:embed="rId6">
            <a:extLst>
              <a:ext uri="{28A0092B-C50C-407E-A947-70E740481C1C}">
                <a14:useLocalDpi xmlns:a14="http://schemas.microsoft.com/office/drawing/2010/main" val="0"/>
              </a:ext>
            </a:extLst>
          </a:blip>
          <a:srcRect t="8373"/>
          <a:stretch/>
        </p:blipFill>
        <p:spPr>
          <a:xfrm>
            <a:off x="4321832" y="3386913"/>
            <a:ext cx="3898900" cy="2373869"/>
          </a:xfrm>
          <a:prstGeom prst="rect">
            <a:avLst/>
          </a:prstGeom>
          <a:ln>
            <a:noFill/>
          </a:ln>
          <a:effectLst>
            <a:softEdge rad="112500"/>
          </a:effectLst>
        </p:spPr>
      </p:pic>
      <p:pic>
        <p:nvPicPr>
          <p:cNvPr id="15" name="Picture 14" descr="A small boat in a body of water&#10;&#10;Description automatically generated">
            <a:extLst>
              <a:ext uri="{FF2B5EF4-FFF2-40B4-BE49-F238E27FC236}">
                <a16:creationId xmlns:a16="http://schemas.microsoft.com/office/drawing/2014/main" id="{E291CAF7-FF6B-0847-A080-84299D25D3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264" y="3429000"/>
            <a:ext cx="3580261" cy="2373869"/>
          </a:xfrm>
          <a:prstGeom prst="rect">
            <a:avLst/>
          </a:prstGeom>
          <a:ln>
            <a:noFill/>
          </a:ln>
          <a:effectLst>
            <a:softEdge rad="112500"/>
          </a:effectLst>
        </p:spPr>
      </p:pic>
    </p:spTree>
    <p:extLst>
      <p:ext uri="{BB962C8B-B14F-4D97-AF65-F5344CB8AC3E}">
        <p14:creationId xmlns:p14="http://schemas.microsoft.com/office/powerpoint/2010/main" val="355372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24. Hypotheses</a:t>
            </a:r>
            <a:endParaRPr lang="en-GB" sz="3600" b="0" strike="noStrike" spc="-1" dirty="0">
              <a:latin typeface="Arial"/>
            </a:endParaRPr>
          </a:p>
        </p:txBody>
      </p:sp>
      <p:sp>
        <p:nvSpPr>
          <p:cNvPr id="6" name="TextBox 5">
            <a:extLst>
              <a:ext uri="{FF2B5EF4-FFF2-40B4-BE49-F238E27FC236}">
                <a16:creationId xmlns:a16="http://schemas.microsoft.com/office/drawing/2014/main" id="{FB800D6A-BD4E-7D4E-A35A-8BF3082032AE}"/>
              </a:ext>
            </a:extLst>
          </p:cNvPr>
          <p:cNvSpPr txBox="1"/>
          <p:nvPr/>
        </p:nvSpPr>
        <p:spPr>
          <a:xfrm>
            <a:off x="5234716" y="5221974"/>
            <a:ext cx="249568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365 Data Science</a:t>
            </a:r>
          </a:p>
        </p:txBody>
      </p:sp>
      <p:pic>
        <p:nvPicPr>
          <p:cNvPr id="2" name="Online Media 1" descr="Hypothesis testing. Null vs alternative">
            <a:hlinkClick r:id="" action="ppaction://media"/>
            <a:extLst>
              <a:ext uri="{FF2B5EF4-FFF2-40B4-BE49-F238E27FC236}">
                <a16:creationId xmlns:a16="http://schemas.microsoft.com/office/drawing/2014/main" id="{4A6E5F84-9251-D040-9FBD-CE13473F40B1}"/>
              </a:ext>
            </a:extLst>
          </p:cNvPr>
          <p:cNvPicPr>
            <a:picLocks noRot="1" noChangeAspect="1"/>
          </p:cNvPicPr>
          <p:nvPr>
            <a:videoFile r:link="rId1"/>
          </p:nvPr>
        </p:nvPicPr>
        <p:blipFill>
          <a:blip r:embed="rId4"/>
          <a:stretch>
            <a:fillRect/>
          </a:stretch>
        </p:blipFill>
        <p:spPr>
          <a:xfrm>
            <a:off x="3048000" y="1714500"/>
            <a:ext cx="6096000" cy="3429000"/>
          </a:xfrm>
          <a:prstGeom prst="rect">
            <a:avLst/>
          </a:prstGeom>
        </p:spPr>
      </p:pic>
    </p:spTree>
    <p:extLst>
      <p:ext uri="{BB962C8B-B14F-4D97-AF65-F5344CB8AC3E}">
        <p14:creationId xmlns:p14="http://schemas.microsoft.com/office/powerpoint/2010/main" val="3959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25. Experiment Design</a:t>
            </a:r>
            <a:endParaRPr lang="en-GB" sz="3600" b="0" strike="noStrike" spc="-1" dirty="0">
              <a:latin typeface="Arial"/>
            </a:endParaRPr>
          </a:p>
        </p:txBody>
      </p:sp>
      <p:sp>
        <p:nvSpPr>
          <p:cNvPr id="3" name="Title 1">
            <a:extLst>
              <a:ext uri="{FF2B5EF4-FFF2-40B4-BE49-F238E27FC236}">
                <a16:creationId xmlns:a16="http://schemas.microsoft.com/office/drawing/2014/main" id="{0F6E57A1-C12B-7941-9075-79505AE690E9}"/>
              </a:ext>
            </a:extLst>
          </p:cNvPr>
          <p:cNvSpPr txBox="1"/>
          <p:nvPr/>
        </p:nvSpPr>
        <p:spPr>
          <a:xfrm>
            <a:off x="953115" y="1281934"/>
            <a:ext cx="5752800" cy="294482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Experiment design varies according to the hypotheses under consideration, but there are some general similarities between all experiments.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Example – do website shoppers spend more if targeted ads are removed?</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We define our groups.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We identify our variables.</a:t>
            </a:r>
          </a:p>
        </p:txBody>
      </p:sp>
      <p:sp>
        <p:nvSpPr>
          <p:cNvPr id="9" name="TextBox 8">
            <a:extLst>
              <a:ext uri="{FF2B5EF4-FFF2-40B4-BE49-F238E27FC236}">
                <a16:creationId xmlns:a16="http://schemas.microsoft.com/office/drawing/2014/main" id="{AD4F073E-3E21-3542-8AD1-D4C40383ACC1}"/>
              </a:ext>
            </a:extLst>
          </p:cNvPr>
          <p:cNvSpPr txBox="1"/>
          <p:nvPr/>
        </p:nvSpPr>
        <p:spPr>
          <a:xfrm>
            <a:off x="543527" y="4205477"/>
            <a:ext cx="2489271" cy="400110"/>
          </a:xfrm>
          <a:prstGeom prst="rect">
            <a:avLst/>
          </a:prstGeom>
          <a:noFill/>
        </p:spPr>
        <p:txBody>
          <a:bodyPr wrap="none" rtlCol="0">
            <a:spAutoFit/>
          </a:bodyPr>
          <a:lstStyle/>
          <a:p>
            <a:r>
              <a:rPr lang="en-GB" sz="2000" b="1" dirty="0">
                <a:solidFill>
                  <a:schemeClr val="bg1"/>
                </a:solidFill>
                <a:latin typeface="Calibri" panose="020F0502020204030204" pitchFamily="34" charset="0"/>
                <a:cs typeface="Calibri" panose="020F0502020204030204" pitchFamily="34" charset="0"/>
              </a:rPr>
              <a:t>Independent Variable</a:t>
            </a:r>
          </a:p>
        </p:txBody>
      </p:sp>
      <p:sp>
        <p:nvSpPr>
          <p:cNvPr id="10" name="TextBox 9">
            <a:extLst>
              <a:ext uri="{FF2B5EF4-FFF2-40B4-BE49-F238E27FC236}">
                <a16:creationId xmlns:a16="http://schemas.microsoft.com/office/drawing/2014/main" id="{A3C14EE6-5FFC-C740-99E8-B1EC332D8F54}"/>
              </a:ext>
            </a:extLst>
          </p:cNvPr>
          <p:cNvSpPr txBox="1"/>
          <p:nvPr/>
        </p:nvSpPr>
        <p:spPr>
          <a:xfrm>
            <a:off x="576359" y="4677416"/>
            <a:ext cx="2176943" cy="400110"/>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Dependent </a:t>
            </a:r>
            <a:r>
              <a:rPr lang="en-GB" sz="2000" b="1" dirty="0">
                <a:solidFill>
                  <a:schemeClr val="bg1"/>
                </a:solidFill>
                <a:latin typeface="Calibri" panose="020F0502020204030204" pitchFamily="34" charset="0"/>
                <a:cs typeface="Calibri" panose="020F0502020204030204" pitchFamily="34" charset="0"/>
              </a:rPr>
              <a:t>Variable</a:t>
            </a:r>
          </a:p>
        </p:txBody>
      </p:sp>
      <p:grpSp>
        <p:nvGrpSpPr>
          <p:cNvPr id="7" name="Group 6">
            <a:extLst>
              <a:ext uri="{FF2B5EF4-FFF2-40B4-BE49-F238E27FC236}">
                <a16:creationId xmlns:a16="http://schemas.microsoft.com/office/drawing/2014/main" id="{B7285E12-EB8C-7E4C-B507-35B0C17B93F0}"/>
              </a:ext>
            </a:extLst>
          </p:cNvPr>
          <p:cNvGrpSpPr/>
          <p:nvPr/>
        </p:nvGrpSpPr>
        <p:grpSpPr>
          <a:xfrm>
            <a:off x="8043622" y="1191274"/>
            <a:ext cx="2471382" cy="999710"/>
            <a:chOff x="9784080" y="1749145"/>
            <a:chExt cx="2471382" cy="99971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E5E7DE4-29BD-D142-9C74-CD435D8EABCA}"/>
                    </a:ext>
                  </a:extLst>
                </p:cNvPr>
                <p:cNvSpPr txBox="1"/>
                <p:nvPr/>
              </p:nvSpPr>
              <p:spPr>
                <a:xfrm>
                  <a:off x="9784080" y="2164080"/>
                  <a:ext cx="2471382" cy="584775"/>
                </a:xfrm>
                <a:prstGeom prst="rect">
                  <a:avLst/>
                </a:prstGeom>
                <a:noFill/>
              </p:spPr>
              <p:txBody>
                <a:bodyPr wrap="none" rtlCol="0">
                  <a:spAutoFit/>
                </a:bodyPr>
                <a:lstStyle/>
                <a:p>
                  <a14:m>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0</m:t>
                          </m:r>
                        </m:sub>
                      </m:sSub>
                    </m:oMath>
                  </a14:m>
                  <a:r>
                    <a:rPr lang="en-GB" sz="3200" dirty="0">
                      <a:solidFill>
                        <a:schemeClr val="bg1"/>
                      </a:solidFill>
                      <a:effectLst>
                        <a:outerShdw blurRad="50800" dist="38100" dir="2700000" algn="tl" rotWithShape="0">
                          <a:prstClr val="black">
                            <a:alpha val="40000"/>
                          </a:prstClr>
                        </a:outerShdw>
                      </a:effectLst>
                    </a:rPr>
                    <a:t>= No effect</a:t>
                  </a:r>
                </a:p>
              </p:txBody>
            </p:sp>
          </mc:Choice>
          <mc:Fallback xmlns="">
            <p:sp>
              <p:nvSpPr>
                <p:cNvPr id="11" name="TextBox 10">
                  <a:extLst>
                    <a:ext uri="{FF2B5EF4-FFF2-40B4-BE49-F238E27FC236}">
                      <a16:creationId xmlns:a16="http://schemas.microsoft.com/office/drawing/2014/main" id="{FE5E7DE4-29BD-D142-9C74-CD435D8EABCA}"/>
                    </a:ext>
                  </a:extLst>
                </p:cNvPr>
                <p:cNvSpPr txBox="1">
                  <a:spLocks noRot="1" noChangeAspect="1" noMove="1" noResize="1" noEditPoints="1" noAdjustHandles="1" noChangeArrowheads="1" noChangeShapeType="1" noTextEdit="1"/>
                </p:cNvSpPr>
                <p:nvPr/>
              </p:nvSpPr>
              <p:spPr>
                <a:xfrm>
                  <a:off x="9784080" y="2164080"/>
                  <a:ext cx="2471382" cy="584775"/>
                </a:xfrm>
                <a:prstGeom prst="rect">
                  <a:avLst/>
                </a:prstGeom>
                <a:blipFill>
                  <a:blip r:embed="rId3"/>
                  <a:stretch>
                    <a:fillRect l="-2041" t="-12500" r="-6633" b="-37500"/>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C735D61C-4D0B-4D45-97CA-1044A71F7DBE}"/>
                </a:ext>
              </a:extLst>
            </p:cNvPr>
            <p:cNvSpPr txBox="1"/>
            <p:nvPr/>
          </p:nvSpPr>
          <p:spPr>
            <a:xfrm>
              <a:off x="10184723" y="1749145"/>
              <a:ext cx="1685077"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Null Hypothesis</a:t>
              </a:r>
            </a:p>
          </p:txBody>
        </p:sp>
      </p:grpSp>
      <p:grpSp>
        <p:nvGrpSpPr>
          <p:cNvPr id="13" name="Group 12">
            <a:extLst>
              <a:ext uri="{FF2B5EF4-FFF2-40B4-BE49-F238E27FC236}">
                <a16:creationId xmlns:a16="http://schemas.microsoft.com/office/drawing/2014/main" id="{68FE9225-59ED-3A4E-8ACA-7A2BE84B23B9}"/>
              </a:ext>
            </a:extLst>
          </p:cNvPr>
          <p:cNvGrpSpPr/>
          <p:nvPr/>
        </p:nvGrpSpPr>
        <p:grpSpPr>
          <a:xfrm>
            <a:off x="6863171" y="2363145"/>
            <a:ext cx="4929234" cy="1065855"/>
            <a:chOff x="8973742" y="4092768"/>
            <a:chExt cx="4929234" cy="106585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592C30A-F6A3-1649-9160-BAE9D2CC14B8}"/>
                    </a:ext>
                  </a:extLst>
                </p:cNvPr>
                <p:cNvSpPr txBox="1"/>
                <p:nvPr/>
              </p:nvSpPr>
              <p:spPr>
                <a:xfrm>
                  <a:off x="10592711" y="4573848"/>
                  <a:ext cx="3310265" cy="584775"/>
                </a:xfrm>
                <a:prstGeom prst="rect">
                  <a:avLst/>
                </a:prstGeom>
                <a:noFill/>
              </p:spPr>
              <p:txBody>
                <a:bodyPr wrap="none" rtlCol="0">
                  <a:spAutoFit/>
                </a:bodyPr>
                <a:lstStyle/>
                <a:p>
                  <a14:m>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a14:m>
                  <a:r>
                    <a:rPr lang="en-GB" sz="3200" dirty="0">
                      <a:solidFill>
                        <a:schemeClr val="bg1"/>
                      </a:solidFill>
                      <a:effectLst>
                        <a:outerShdw blurRad="50800" dist="38100" dir="2700000" algn="tl" rotWithShape="0">
                          <a:prstClr val="black">
                            <a:alpha val="40000"/>
                          </a:prstClr>
                        </a:outerShdw>
                      </a:effectLst>
                    </a:rPr>
                    <a:t>= Effect on sales</a:t>
                  </a:r>
                </a:p>
              </p:txBody>
            </p:sp>
          </mc:Choice>
          <mc:Fallback xmlns="">
            <p:sp>
              <p:nvSpPr>
                <p:cNvPr id="14" name="TextBox 13">
                  <a:extLst>
                    <a:ext uri="{FF2B5EF4-FFF2-40B4-BE49-F238E27FC236}">
                      <a16:creationId xmlns:a16="http://schemas.microsoft.com/office/drawing/2014/main" id="{5592C30A-F6A3-1649-9160-BAE9D2CC14B8}"/>
                    </a:ext>
                  </a:extLst>
                </p:cNvPr>
                <p:cNvSpPr txBox="1">
                  <a:spLocks noRot="1" noChangeAspect="1" noMove="1" noResize="1" noEditPoints="1" noAdjustHandles="1" noChangeArrowheads="1" noChangeShapeType="1" noTextEdit="1"/>
                </p:cNvSpPr>
                <p:nvPr/>
              </p:nvSpPr>
              <p:spPr>
                <a:xfrm>
                  <a:off x="10592711" y="4573848"/>
                  <a:ext cx="3310265" cy="584775"/>
                </a:xfrm>
                <a:prstGeom prst="rect">
                  <a:avLst/>
                </a:prstGeom>
                <a:blipFill>
                  <a:blip r:embed="rId4"/>
                  <a:stretch>
                    <a:fillRect l="-1527" t="-14894" r="-4580" b="-382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F91CDA-98D3-934A-9D6B-1B0E65E7671E}"/>
                    </a:ext>
                  </a:extLst>
                </p:cNvPr>
                <p:cNvSpPr txBox="1"/>
                <p:nvPr/>
              </p:nvSpPr>
              <p:spPr>
                <a:xfrm>
                  <a:off x="8973742" y="4553429"/>
                  <a:ext cx="76367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𝑎</m:t>
                            </m:r>
                          </m:sub>
                        </m:sSub>
                      </m:oMath>
                    </m:oMathPara>
                  </a14:m>
                  <a:endParaRPr lang="en-GB" sz="3200" dirty="0">
                    <a:solidFill>
                      <a:schemeClr val="bg1"/>
                    </a:solidFill>
                    <a:effectLst>
                      <a:outerShdw blurRad="50800" dist="38100" dir="2700000" algn="tl" rotWithShape="0">
                        <a:prstClr val="black">
                          <a:alpha val="40000"/>
                        </a:prstClr>
                      </a:outerShdw>
                    </a:effectLst>
                  </a:endParaRPr>
                </a:p>
              </p:txBody>
            </p:sp>
          </mc:Choice>
          <mc:Fallback xmlns="">
            <p:sp>
              <p:nvSpPr>
                <p:cNvPr id="15" name="TextBox 14">
                  <a:extLst>
                    <a:ext uri="{FF2B5EF4-FFF2-40B4-BE49-F238E27FC236}">
                      <a16:creationId xmlns:a16="http://schemas.microsoft.com/office/drawing/2014/main" id="{E0F91CDA-98D3-934A-9D6B-1B0E65E7671E}"/>
                    </a:ext>
                  </a:extLst>
                </p:cNvPr>
                <p:cNvSpPr txBox="1">
                  <a:spLocks noRot="1" noChangeAspect="1" noMove="1" noResize="1" noEditPoints="1" noAdjustHandles="1" noChangeArrowheads="1" noChangeShapeType="1" noTextEdit="1"/>
                </p:cNvSpPr>
                <p:nvPr/>
              </p:nvSpPr>
              <p:spPr>
                <a:xfrm>
                  <a:off x="8973742" y="4553429"/>
                  <a:ext cx="763671" cy="584775"/>
                </a:xfrm>
                <a:prstGeom prst="rect">
                  <a:avLst/>
                </a:prstGeom>
                <a:blipFill>
                  <a:blip r:embed="rId5"/>
                  <a:stretch>
                    <a:fillRect l="-1639" b="-10638"/>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72AAFE9E-E4E6-6044-B34A-EFBFFF9FFEE8}"/>
                </a:ext>
              </a:extLst>
            </p:cNvPr>
            <p:cNvSpPr txBox="1"/>
            <p:nvPr/>
          </p:nvSpPr>
          <p:spPr>
            <a:xfrm>
              <a:off x="10349118" y="4092768"/>
              <a:ext cx="236090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Alternative Hypothesis</a:t>
              </a:r>
            </a:p>
          </p:txBody>
        </p:sp>
        <p:sp>
          <p:nvSpPr>
            <p:cNvPr id="17" name="TextBox 16">
              <a:extLst>
                <a:ext uri="{FF2B5EF4-FFF2-40B4-BE49-F238E27FC236}">
                  <a16:creationId xmlns:a16="http://schemas.microsoft.com/office/drawing/2014/main" id="{27D4743E-ACB4-FE4E-B075-FFD066A18D96}"/>
                </a:ext>
              </a:extLst>
            </p:cNvPr>
            <p:cNvSpPr txBox="1"/>
            <p:nvPr/>
          </p:nvSpPr>
          <p:spPr>
            <a:xfrm>
              <a:off x="9959268" y="4768872"/>
              <a:ext cx="389850"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or</a:t>
              </a:r>
            </a:p>
          </p:txBody>
        </p:sp>
      </p:grpSp>
      <p:sp>
        <p:nvSpPr>
          <p:cNvPr id="21" name="TextBox 20">
            <a:extLst>
              <a:ext uri="{FF2B5EF4-FFF2-40B4-BE49-F238E27FC236}">
                <a16:creationId xmlns:a16="http://schemas.microsoft.com/office/drawing/2014/main" id="{51B5A094-DCE3-F842-900B-AB230094CE18}"/>
              </a:ext>
            </a:extLst>
          </p:cNvPr>
          <p:cNvSpPr txBox="1"/>
          <p:nvPr/>
        </p:nvSpPr>
        <p:spPr>
          <a:xfrm>
            <a:off x="6024336" y="5418140"/>
            <a:ext cx="1539460"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Control Group</a:t>
            </a:r>
          </a:p>
        </p:txBody>
      </p:sp>
      <p:sp>
        <p:nvSpPr>
          <p:cNvPr id="22" name="TextBox 21">
            <a:extLst>
              <a:ext uri="{FF2B5EF4-FFF2-40B4-BE49-F238E27FC236}">
                <a16:creationId xmlns:a16="http://schemas.microsoft.com/office/drawing/2014/main" id="{A7411382-CD34-3940-BE16-7C80C8B0C0B1}"/>
              </a:ext>
            </a:extLst>
          </p:cNvPr>
          <p:cNvSpPr txBox="1"/>
          <p:nvPr/>
        </p:nvSpPr>
        <p:spPr>
          <a:xfrm>
            <a:off x="9797685" y="5482060"/>
            <a:ext cx="2101088"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Experimental Group</a:t>
            </a:r>
          </a:p>
        </p:txBody>
      </p:sp>
      <p:grpSp>
        <p:nvGrpSpPr>
          <p:cNvPr id="6" name="Group 5">
            <a:extLst>
              <a:ext uri="{FF2B5EF4-FFF2-40B4-BE49-F238E27FC236}">
                <a16:creationId xmlns:a16="http://schemas.microsoft.com/office/drawing/2014/main" id="{0FFA4F6A-AA64-4C4A-9072-447D5E95F5CE}"/>
              </a:ext>
            </a:extLst>
          </p:cNvPr>
          <p:cNvGrpSpPr/>
          <p:nvPr/>
        </p:nvGrpSpPr>
        <p:grpSpPr>
          <a:xfrm>
            <a:off x="6141926" y="3841028"/>
            <a:ext cx="1419171" cy="1468477"/>
            <a:chOff x="6924415" y="3820877"/>
            <a:chExt cx="1419171" cy="1468477"/>
          </a:xfrm>
        </p:grpSpPr>
        <p:sp>
          <p:nvSpPr>
            <p:cNvPr id="2" name="Oval 1">
              <a:extLst>
                <a:ext uri="{FF2B5EF4-FFF2-40B4-BE49-F238E27FC236}">
                  <a16:creationId xmlns:a16="http://schemas.microsoft.com/office/drawing/2014/main" id="{F723C6B1-47B7-3E42-9CAA-98F945EACC18}"/>
                </a:ext>
              </a:extLst>
            </p:cNvPr>
            <p:cNvSpPr/>
            <p:nvPr/>
          </p:nvSpPr>
          <p:spPr>
            <a:xfrm>
              <a:off x="7169642" y="4374954"/>
              <a:ext cx="914400" cy="91440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38887A6F-70DB-F242-A520-48D721A04AB6}"/>
                </a:ext>
              </a:extLst>
            </p:cNvPr>
            <p:cNvSpPr txBox="1"/>
            <p:nvPr/>
          </p:nvSpPr>
          <p:spPr>
            <a:xfrm>
              <a:off x="6924415" y="3820877"/>
              <a:ext cx="1419171"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Not Targeted</a:t>
              </a:r>
            </a:p>
          </p:txBody>
        </p:sp>
        <p:sp>
          <p:nvSpPr>
            <p:cNvPr id="5" name="Rectangle 4">
              <a:extLst>
                <a:ext uri="{FF2B5EF4-FFF2-40B4-BE49-F238E27FC236}">
                  <a16:creationId xmlns:a16="http://schemas.microsoft.com/office/drawing/2014/main" id="{6C73A3D2-78A2-474B-9D13-E575998424A6}"/>
                </a:ext>
              </a:extLst>
            </p:cNvPr>
            <p:cNvSpPr/>
            <p:nvPr/>
          </p:nvSpPr>
          <p:spPr>
            <a:xfrm>
              <a:off x="7530835" y="452822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81D00EB-DB5D-3146-83E6-D37EEC3010B8}"/>
                </a:ext>
              </a:extLst>
            </p:cNvPr>
            <p:cNvSpPr/>
            <p:nvPr/>
          </p:nvSpPr>
          <p:spPr>
            <a:xfrm>
              <a:off x="7683235" y="468062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2CE3B094-4431-B84F-BA35-7DB944386D5F}"/>
                </a:ext>
              </a:extLst>
            </p:cNvPr>
            <p:cNvSpPr/>
            <p:nvPr/>
          </p:nvSpPr>
          <p:spPr>
            <a:xfrm>
              <a:off x="7835635" y="483302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2C006EA-1B63-9D4E-BD12-17F2804ECD6D}"/>
                </a:ext>
              </a:extLst>
            </p:cNvPr>
            <p:cNvSpPr/>
            <p:nvPr/>
          </p:nvSpPr>
          <p:spPr>
            <a:xfrm>
              <a:off x="7245006" y="483215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2F0833D-48CA-DE46-9E7C-CC4BF92DA29E}"/>
                </a:ext>
              </a:extLst>
            </p:cNvPr>
            <p:cNvSpPr/>
            <p:nvPr/>
          </p:nvSpPr>
          <p:spPr>
            <a:xfrm>
              <a:off x="7485115" y="5071517"/>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648DAAB4-EFC2-9D4B-94DC-195A9D274DD9}"/>
                </a:ext>
              </a:extLst>
            </p:cNvPr>
            <p:cNvSpPr/>
            <p:nvPr/>
          </p:nvSpPr>
          <p:spPr>
            <a:xfrm>
              <a:off x="7530835" y="4866751"/>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7CA16BD0-A3FD-054D-BB57-930CC81853BF}"/>
                </a:ext>
              </a:extLst>
            </p:cNvPr>
            <p:cNvSpPr/>
            <p:nvPr/>
          </p:nvSpPr>
          <p:spPr>
            <a:xfrm>
              <a:off x="7757257" y="5052366"/>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24B68855-F405-0942-91CF-39B7775C8D4C}"/>
                </a:ext>
              </a:extLst>
            </p:cNvPr>
            <p:cNvSpPr/>
            <p:nvPr/>
          </p:nvSpPr>
          <p:spPr>
            <a:xfrm>
              <a:off x="7439395" y="4661985"/>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9D147193-90DA-AD4A-81F5-4E7E451D023C}"/>
              </a:ext>
            </a:extLst>
          </p:cNvPr>
          <p:cNvGrpSpPr/>
          <p:nvPr/>
        </p:nvGrpSpPr>
        <p:grpSpPr>
          <a:xfrm>
            <a:off x="10343027" y="3871439"/>
            <a:ext cx="1010405" cy="1468477"/>
            <a:chOff x="9501730" y="3820877"/>
            <a:chExt cx="1010405" cy="1468477"/>
          </a:xfrm>
        </p:grpSpPr>
        <p:sp>
          <p:nvSpPr>
            <p:cNvPr id="18" name="Oval 17">
              <a:extLst>
                <a:ext uri="{FF2B5EF4-FFF2-40B4-BE49-F238E27FC236}">
                  <a16:creationId xmlns:a16="http://schemas.microsoft.com/office/drawing/2014/main" id="{00200252-0970-B14F-8460-CF21A692E9E5}"/>
                </a:ext>
              </a:extLst>
            </p:cNvPr>
            <p:cNvSpPr/>
            <p:nvPr/>
          </p:nvSpPr>
          <p:spPr>
            <a:xfrm>
              <a:off x="9549733" y="4374954"/>
              <a:ext cx="914400" cy="91440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3C219EE-34BF-E246-A795-41E9F2A12E99}"/>
                </a:ext>
              </a:extLst>
            </p:cNvPr>
            <p:cNvSpPr txBox="1"/>
            <p:nvPr/>
          </p:nvSpPr>
          <p:spPr>
            <a:xfrm>
              <a:off x="9501730" y="3820877"/>
              <a:ext cx="101040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Targeted</a:t>
              </a:r>
            </a:p>
          </p:txBody>
        </p:sp>
        <p:sp>
          <p:nvSpPr>
            <p:cNvPr id="30" name="Rectangle 29">
              <a:extLst>
                <a:ext uri="{FF2B5EF4-FFF2-40B4-BE49-F238E27FC236}">
                  <a16:creationId xmlns:a16="http://schemas.microsoft.com/office/drawing/2014/main" id="{079AD450-652D-7E46-B5BF-5FC65626AEE8}"/>
                </a:ext>
              </a:extLst>
            </p:cNvPr>
            <p:cNvSpPr/>
            <p:nvPr/>
          </p:nvSpPr>
          <p:spPr>
            <a:xfrm>
              <a:off x="9788481" y="452822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ADB90E53-BEFF-674E-A1AB-7BD46320F01C}"/>
                </a:ext>
              </a:extLst>
            </p:cNvPr>
            <p:cNvSpPr/>
            <p:nvPr/>
          </p:nvSpPr>
          <p:spPr>
            <a:xfrm>
              <a:off x="10263403" y="4886851"/>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C1B4E8E-092C-5346-AF26-3D5F08C753EC}"/>
                </a:ext>
              </a:extLst>
            </p:cNvPr>
            <p:cNvSpPr/>
            <p:nvPr/>
          </p:nvSpPr>
          <p:spPr>
            <a:xfrm>
              <a:off x="9790177" y="4886851"/>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77D2484B-F810-2649-9711-DAA218D8D459}"/>
                </a:ext>
              </a:extLst>
            </p:cNvPr>
            <p:cNvSpPr/>
            <p:nvPr/>
          </p:nvSpPr>
          <p:spPr>
            <a:xfrm>
              <a:off x="10045832" y="4715221"/>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AF95540-1047-3B46-BA26-91FA96DF6BF6}"/>
                </a:ext>
              </a:extLst>
            </p:cNvPr>
            <p:cNvSpPr/>
            <p:nvPr/>
          </p:nvSpPr>
          <p:spPr>
            <a:xfrm>
              <a:off x="9961212" y="5140712"/>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F69800D3-CED3-E94F-8D75-588634A52D2B}"/>
                </a:ext>
              </a:extLst>
            </p:cNvPr>
            <p:cNvSpPr/>
            <p:nvPr/>
          </p:nvSpPr>
          <p:spPr>
            <a:xfrm>
              <a:off x="9629227" y="4719821"/>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977201F-ABB0-6E43-9743-0300BFB2CCEB}"/>
                </a:ext>
              </a:extLst>
            </p:cNvPr>
            <p:cNvSpPr/>
            <p:nvPr/>
          </p:nvSpPr>
          <p:spPr>
            <a:xfrm>
              <a:off x="10254982" y="4649357"/>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734BA9D0-0B5F-454E-AA45-2F3E4A097DF3}"/>
                </a:ext>
              </a:extLst>
            </p:cNvPr>
            <p:cNvSpPr/>
            <p:nvPr/>
          </p:nvSpPr>
          <p:spPr>
            <a:xfrm>
              <a:off x="10000112" y="4921369"/>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E6FB5005-D5FD-234F-880F-2F081752A815}"/>
                </a:ext>
              </a:extLst>
            </p:cNvPr>
            <p:cNvSpPr/>
            <p:nvPr/>
          </p:nvSpPr>
          <p:spPr>
            <a:xfrm>
              <a:off x="9788481" y="5052366"/>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CEC76B93-24BD-FF4E-94D3-A17E0927C109}"/>
                </a:ext>
              </a:extLst>
            </p:cNvPr>
            <p:cNvSpPr/>
            <p:nvPr/>
          </p:nvSpPr>
          <p:spPr>
            <a:xfrm>
              <a:off x="9653139" y="488301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1" name="TextBox 40">
            <a:extLst>
              <a:ext uri="{FF2B5EF4-FFF2-40B4-BE49-F238E27FC236}">
                <a16:creationId xmlns:a16="http://schemas.microsoft.com/office/drawing/2014/main" id="{86979DB7-13C2-A342-89F0-7DA5CA976362}"/>
              </a:ext>
            </a:extLst>
          </p:cNvPr>
          <p:cNvSpPr txBox="1"/>
          <p:nvPr/>
        </p:nvSpPr>
        <p:spPr>
          <a:xfrm>
            <a:off x="3002597" y="4226759"/>
            <a:ext cx="2398605" cy="369332"/>
          </a:xfrm>
          <a:prstGeom prst="rect">
            <a:avLst/>
          </a:prstGeom>
          <a:noFill/>
        </p:spPr>
        <p:txBody>
          <a:bodyPr wrap="none" rtlCol="0">
            <a:spAutoFit/>
          </a:bodyPr>
          <a:lstStyle/>
          <a:p>
            <a:r>
              <a:rPr lang="en-GB" i="1" dirty="0">
                <a:solidFill>
                  <a:schemeClr val="bg1"/>
                </a:solidFill>
                <a:latin typeface="Calibri" panose="020F0502020204030204" pitchFamily="34" charset="0"/>
                <a:cs typeface="Calibri" panose="020F0502020204030204" pitchFamily="34" charset="0"/>
              </a:rPr>
              <a:t>= Targeted ads per user</a:t>
            </a:r>
          </a:p>
        </p:txBody>
      </p:sp>
      <p:sp>
        <p:nvSpPr>
          <p:cNvPr id="42" name="TextBox 41">
            <a:extLst>
              <a:ext uri="{FF2B5EF4-FFF2-40B4-BE49-F238E27FC236}">
                <a16:creationId xmlns:a16="http://schemas.microsoft.com/office/drawing/2014/main" id="{1FB0E4B4-1898-F344-A866-74F017F2BFA6}"/>
              </a:ext>
            </a:extLst>
          </p:cNvPr>
          <p:cNvSpPr txBox="1"/>
          <p:nvPr/>
        </p:nvSpPr>
        <p:spPr>
          <a:xfrm>
            <a:off x="3002597" y="4736782"/>
            <a:ext cx="2494657" cy="369332"/>
          </a:xfrm>
          <a:prstGeom prst="rect">
            <a:avLst/>
          </a:prstGeom>
          <a:noFill/>
        </p:spPr>
        <p:txBody>
          <a:bodyPr wrap="none" rtlCol="0">
            <a:spAutoFit/>
          </a:bodyPr>
          <a:lstStyle/>
          <a:p>
            <a:r>
              <a:rPr lang="en-GB" i="1" dirty="0">
                <a:solidFill>
                  <a:schemeClr val="bg1"/>
                </a:solidFill>
                <a:latin typeface="Calibri" panose="020F0502020204030204" pitchFamily="34" charset="0"/>
                <a:cs typeface="Calibri" panose="020F0502020204030204" pitchFamily="34" charset="0"/>
              </a:rPr>
              <a:t>= Value of sales per user</a:t>
            </a:r>
          </a:p>
        </p:txBody>
      </p:sp>
      <p:sp>
        <p:nvSpPr>
          <p:cNvPr id="43" name="TextBox 42">
            <a:extLst>
              <a:ext uri="{FF2B5EF4-FFF2-40B4-BE49-F238E27FC236}">
                <a16:creationId xmlns:a16="http://schemas.microsoft.com/office/drawing/2014/main" id="{CC5053BE-4532-094B-B50F-89C060F2124A}"/>
              </a:ext>
            </a:extLst>
          </p:cNvPr>
          <p:cNvSpPr txBox="1"/>
          <p:nvPr/>
        </p:nvSpPr>
        <p:spPr>
          <a:xfrm>
            <a:off x="7552627" y="4520262"/>
            <a:ext cx="2596480" cy="923330"/>
          </a:xfrm>
          <a:prstGeom prst="rect">
            <a:avLst/>
          </a:prstGeom>
          <a:noFill/>
        </p:spPr>
        <p:txBody>
          <a:bodyPr wrap="none" rtlCol="0">
            <a:spAutoFit/>
          </a:bodyPr>
          <a:lstStyle/>
          <a:p>
            <a:pPr algn="ctr"/>
            <a:r>
              <a:rPr lang="en-GB" b="1" dirty="0">
                <a:solidFill>
                  <a:schemeClr val="accent4"/>
                </a:solidFill>
                <a:latin typeface="Calibri" panose="020F0502020204030204" pitchFamily="34" charset="0"/>
                <a:cs typeface="Calibri" panose="020F0502020204030204" pitchFamily="34" charset="0"/>
              </a:rPr>
              <a:t>Only the Independent</a:t>
            </a:r>
          </a:p>
          <a:p>
            <a:pPr algn="ctr"/>
            <a:r>
              <a:rPr lang="en-GB" b="1" dirty="0">
                <a:solidFill>
                  <a:schemeClr val="accent4"/>
                </a:solidFill>
                <a:latin typeface="Calibri" panose="020F0502020204030204" pitchFamily="34" charset="0"/>
                <a:cs typeface="Calibri" panose="020F0502020204030204" pitchFamily="34" charset="0"/>
              </a:rPr>
              <a:t>Variable altered between</a:t>
            </a:r>
          </a:p>
          <a:p>
            <a:pPr algn="ctr"/>
            <a:r>
              <a:rPr lang="en-GB" b="1" dirty="0">
                <a:solidFill>
                  <a:schemeClr val="accent4"/>
                </a:solidFill>
                <a:latin typeface="Calibri" panose="020F0502020204030204" pitchFamily="34" charset="0"/>
                <a:cs typeface="Calibri" panose="020F0502020204030204" pitchFamily="34" charset="0"/>
              </a:rPr>
              <a:t>Groups.</a:t>
            </a:r>
          </a:p>
        </p:txBody>
      </p:sp>
    </p:spTree>
    <p:extLst>
      <p:ext uri="{BB962C8B-B14F-4D97-AF65-F5344CB8AC3E}">
        <p14:creationId xmlns:p14="http://schemas.microsoft.com/office/powerpoint/2010/main" val="359128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1" grpId="0"/>
      <p:bldP spid="22" grpId="0"/>
      <p:bldP spid="41" grpId="0"/>
      <p:bldP spid="42" grpId="0"/>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26. Experiment Design</a:t>
            </a:r>
            <a:endParaRPr lang="en-GB" sz="3600" b="0" strike="noStrike" spc="-1" dirty="0">
              <a:latin typeface="Arial"/>
            </a:endParaRPr>
          </a:p>
        </p:txBody>
      </p:sp>
      <p:sp>
        <p:nvSpPr>
          <p:cNvPr id="3" name="Title 1">
            <a:extLst>
              <a:ext uri="{FF2B5EF4-FFF2-40B4-BE49-F238E27FC236}">
                <a16:creationId xmlns:a16="http://schemas.microsoft.com/office/drawing/2014/main" id="{0F6E57A1-C12B-7941-9075-79505AE690E9}"/>
              </a:ext>
            </a:extLst>
          </p:cNvPr>
          <p:cNvSpPr txBox="1"/>
          <p:nvPr/>
        </p:nvSpPr>
        <p:spPr>
          <a:xfrm>
            <a:off x="953115" y="1281934"/>
            <a:ext cx="5752800" cy="294482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Experiment design varies according to the hypotheses under consideration, but there are some general similarities between all experiments.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Example – do website shoppers spend more if targeted ads are removed?</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We define our groups.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We identify our variables.</a:t>
            </a:r>
          </a:p>
        </p:txBody>
      </p:sp>
      <p:sp>
        <p:nvSpPr>
          <p:cNvPr id="8" name="TextBox 7">
            <a:extLst>
              <a:ext uri="{FF2B5EF4-FFF2-40B4-BE49-F238E27FC236}">
                <a16:creationId xmlns:a16="http://schemas.microsoft.com/office/drawing/2014/main" id="{69E49EA6-7C71-ED44-ACE4-A480E53D9F66}"/>
              </a:ext>
            </a:extLst>
          </p:cNvPr>
          <p:cNvSpPr txBox="1"/>
          <p:nvPr/>
        </p:nvSpPr>
        <p:spPr>
          <a:xfrm>
            <a:off x="1215800" y="5339916"/>
            <a:ext cx="3076932" cy="677108"/>
          </a:xfrm>
          <a:prstGeom prst="rect">
            <a:avLst/>
          </a:prstGeom>
          <a:noFill/>
        </p:spPr>
        <p:txBody>
          <a:bodyPr wrap="none" rtlCol="0">
            <a:spAutoFit/>
          </a:bodyPr>
          <a:lstStyle/>
          <a:p>
            <a:pPr algn="ctr"/>
            <a:r>
              <a:rPr lang="en-GB" sz="2000" b="1" dirty="0">
                <a:solidFill>
                  <a:schemeClr val="bg1"/>
                </a:solidFill>
                <a:latin typeface="Calibri" panose="020F0502020204030204" pitchFamily="34" charset="0"/>
                <a:cs typeface="Calibri" panose="020F0502020204030204" pitchFamily="34" charset="0"/>
              </a:rPr>
              <a:t>Control variables </a:t>
            </a:r>
            <a:r>
              <a:rPr lang="en-GB" i="1" dirty="0">
                <a:solidFill>
                  <a:schemeClr val="bg1"/>
                </a:solidFill>
                <a:latin typeface="Calibri" panose="020F0502020204030204" pitchFamily="34" charset="0"/>
                <a:cs typeface="Calibri" panose="020F0502020204030204" pitchFamily="34" charset="0"/>
              </a:rPr>
              <a:t>e.g. </a:t>
            </a:r>
          </a:p>
          <a:p>
            <a:pPr algn="ctr"/>
            <a:r>
              <a:rPr lang="en-GB" i="1" dirty="0">
                <a:solidFill>
                  <a:schemeClr val="bg1"/>
                </a:solidFill>
                <a:latin typeface="Calibri" panose="020F0502020204030204" pitchFamily="34" charset="0"/>
                <a:cs typeface="Calibri" panose="020F0502020204030204" pitchFamily="34" charset="0"/>
              </a:rPr>
              <a:t>time of day, user age group etc</a:t>
            </a:r>
          </a:p>
        </p:txBody>
      </p:sp>
      <p:sp>
        <p:nvSpPr>
          <p:cNvPr id="9" name="TextBox 8">
            <a:extLst>
              <a:ext uri="{FF2B5EF4-FFF2-40B4-BE49-F238E27FC236}">
                <a16:creationId xmlns:a16="http://schemas.microsoft.com/office/drawing/2014/main" id="{AD4F073E-3E21-3542-8AD1-D4C40383ACC1}"/>
              </a:ext>
            </a:extLst>
          </p:cNvPr>
          <p:cNvSpPr txBox="1"/>
          <p:nvPr/>
        </p:nvSpPr>
        <p:spPr>
          <a:xfrm>
            <a:off x="543527" y="4205477"/>
            <a:ext cx="2489271" cy="400110"/>
          </a:xfrm>
          <a:prstGeom prst="rect">
            <a:avLst/>
          </a:prstGeom>
          <a:noFill/>
        </p:spPr>
        <p:txBody>
          <a:bodyPr wrap="none" rtlCol="0">
            <a:spAutoFit/>
          </a:bodyPr>
          <a:lstStyle/>
          <a:p>
            <a:r>
              <a:rPr lang="en-GB" sz="2000" b="1" dirty="0">
                <a:solidFill>
                  <a:schemeClr val="bg1"/>
                </a:solidFill>
                <a:latin typeface="Calibri" panose="020F0502020204030204" pitchFamily="34" charset="0"/>
                <a:cs typeface="Calibri" panose="020F0502020204030204" pitchFamily="34" charset="0"/>
              </a:rPr>
              <a:t>Independent Variable</a:t>
            </a:r>
          </a:p>
        </p:txBody>
      </p:sp>
      <p:sp>
        <p:nvSpPr>
          <p:cNvPr id="10" name="TextBox 9">
            <a:extLst>
              <a:ext uri="{FF2B5EF4-FFF2-40B4-BE49-F238E27FC236}">
                <a16:creationId xmlns:a16="http://schemas.microsoft.com/office/drawing/2014/main" id="{A3C14EE6-5FFC-C740-99E8-B1EC332D8F54}"/>
              </a:ext>
            </a:extLst>
          </p:cNvPr>
          <p:cNvSpPr txBox="1"/>
          <p:nvPr/>
        </p:nvSpPr>
        <p:spPr>
          <a:xfrm>
            <a:off x="576359" y="4677416"/>
            <a:ext cx="2176943" cy="400110"/>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Dependent </a:t>
            </a:r>
            <a:r>
              <a:rPr lang="en-GB" sz="2000" b="1" dirty="0">
                <a:solidFill>
                  <a:schemeClr val="bg1"/>
                </a:solidFill>
                <a:latin typeface="Calibri" panose="020F0502020204030204" pitchFamily="34" charset="0"/>
                <a:cs typeface="Calibri" panose="020F0502020204030204" pitchFamily="34" charset="0"/>
              </a:rPr>
              <a:t>Variable</a:t>
            </a:r>
          </a:p>
        </p:txBody>
      </p:sp>
      <p:grpSp>
        <p:nvGrpSpPr>
          <p:cNvPr id="7" name="Group 6">
            <a:extLst>
              <a:ext uri="{FF2B5EF4-FFF2-40B4-BE49-F238E27FC236}">
                <a16:creationId xmlns:a16="http://schemas.microsoft.com/office/drawing/2014/main" id="{B7285E12-EB8C-7E4C-B507-35B0C17B93F0}"/>
              </a:ext>
            </a:extLst>
          </p:cNvPr>
          <p:cNvGrpSpPr/>
          <p:nvPr/>
        </p:nvGrpSpPr>
        <p:grpSpPr>
          <a:xfrm>
            <a:off x="8043622" y="1191274"/>
            <a:ext cx="2471382" cy="999710"/>
            <a:chOff x="9784080" y="1749145"/>
            <a:chExt cx="2471382" cy="99971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E5E7DE4-29BD-D142-9C74-CD435D8EABCA}"/>
                    </a:ext>
                  </a:extLst>
                </p:cNvPr>
                <p:cNvSpPr txBox="1"/>
                <p:nvPr/>
              </p:nvSpPr>
              <p:spPr>
                <a:xfrm>
                  <a:off x="9784080" y="2164080"/>
                  <a:ext cx="2471382" cy="584775"/>
                </a:xfrm>
                <a:prstGeom prst="rect">
                  <a:avLst/>
                </a:prstGeom>
                <a:noFill/>
              </p:spPr>
              <p:txBody>
                <a:bodyPr wrap="none" rtlCol="0">
                  <a:spAutoFit/>
                </a:bodyPr>
                <a:lstStyle/>
                <a:p>
                  <a14:m>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0</m:t>
                          </m:r>
                        </m:sub>
                      </m:sSub>
                    </m:oMath>
                  </a14:m>
                  <a:r>
                    <a:rPr lang="en-GB" sz="3200" dirty="0">
                      <a:solidFill>
                        <a:schemeClr val="bg1"/>
                      </a:solidFill>
                      <a:effectLst>
                        <a:outerShdw blurRad="50800" dist="38100" dir="2700000" algn="tl" rotWithShape="0">
                          <a:prstClr val="black">
                            <a:alpha val="40000"/>
                          </a:prstClr>
                        </a:outerShdw>
                      </a:effectLst>
                    </a:rPr>
                    <a:t>= No effect</a:t>
                  </a:r>
                </a:p>
              </p:txBody>
            </p:sp>
          </mc:Choice>
          <mc:Fallback xmlns="">
            <p:sp>
              <p:nvSpPr>
                <p:cNvPr id="11" name="TextBox 10">
                  <a:extLst>
                    <a:ext uri="{FF2B5EF4-FFF2-40B4-BE49-F238E27FC236}">
                      <a16:creationId xmlns:a16="http://schemas.microsoft.com/office/drawing/2014/main" id="{FE5E7DE4-29BD-D142-9C74-CD435D8EABCA}"/>
                    </a:ext>
                  </a:extLst>
                </p:cNvPr>
                <p:cNvSpPr txBox="1">
                  <a:spLocks noRot="1" noChangeAspect="1" noMove="1" noResize="1" noEditPoints="1" noAdjustHandles="1" noChangeArrowheads="1" noChangeShapeType="1" noTextEdit="1"/>
                </p:cNvSpPr>
                <p:nvPr/>
              </p:nvSpPr>
              <p:spPr>
                <a:xfrm>
                  <a:off x="9784080" y="2164080"/>
                  <a:ext cx="2471382" cy="584775"/>
                </a:xfrm>
                <a:prstGeom prst="rect">
                  <a:avLst/>
                </a:prstGeom>
                <a:blipFill>
                  <a:blip r:embed="rId3"/>
                  <a:stretch>
                    <a:fillRect l="-2041" t="-12500" r="-6633" b="-37500"/>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C735D61C-4D0B-4D45-97CA-1044A71F7DBE}"/>
                </a:ext>
              </a:extLst>
            </p:cNvPr>
            <p:cNvSpPr txBox="1"/>
            <p:nvPr/>
          </p:nvSpPr>
          <p:spPr>
            <a:xfrm>
              <a:off x="10184723" y="1749145"/>
              <a:ext cx="1685077"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Null Hypothesis</a:t>
              </a:r>
            </a:p>
          </p:txBody>
        </p:sp>
      </p:grpSp>
      <p:grpSp>
        <p:nvGrpSpPr>
          <p:cNvPr id="13" name="Group 12">
            <a:extLst>
              <a:ext uri="{FF2B5EF4-FFF2-40B4-BE49-F238E27FC236}">
                <a16:creationId xmlns:a16="http://schemas.microsoft.com/office/drawing/2014/main" id="{68FE9225-59ED-3A4E-8ACA-7A2BE84B23B9}"/>
              </a:ext>
            </a:extLst>
          </p:cNvPr>
          <p:cNvGrpSpPr/>
          <p:nvPr/>
        </p:nvGrpSpPr>
        <p:grpSpPr>
          <a:xfrm>
            <a:off x="6863171" y="2363145"/>
            <a:ext cx="4929234" cy="1065855"/>
            <a:chOff x="8973742" y="4092768"/>
            <a:chExt cx="4929234" cy="106585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592C30A-F6A3-1649-9160-BAE9D2CC14B8}"/>
                    </a:ext>
                  </a:extLst>
                </p:cNvPr>
                <p:cNvSpPr txBox="1"/>
                <p:nvPr/>
              </p:nvSpPr>
              <p:spPr>
                <a:xfrm>
                  <a:off x="10592711" y="4573848"/>
                  <a:ext cx="3310265" cy="584775"/>
                </a:xfrm>
                <a:prstGeom prst="rect">
                  <a:avLst/>
                </a:prstGeom>
                <a:noFill/>
              </p:spPr>
              <p:txBody>
                <a:bodyPr wrap="none" rtlCol="0">
                  <a:spAutoFit/>
                </a:bodyPr>
                <a:lstStyle/>
                <a:p>
                  <a14:m>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a14:m>
                  <a:r>
                    <a:rPr lang="en-GB" sz="3200" dirty="0">
                      <a:solidFill>
                        <a:schemeClr val="bg1"/>
                      </a:solidFill>
                      <a:effectLst>
                        <a:outerShdw blurRad="50800" dist="38100" dir="2700000" algn="tl" rotWithShape="0">
                          <a:prstClr val="black">
                            <a:alpha val="40000"/>
                          </a:prstClr>
                        </a:outerShdw>
                      </a:effectLst>
                    </a:rPr>
                    <a:t>= Effect on sales</a:t>
                  </a:r>
                </a:p>
              </p:txBody>
            </p:sp>
          </mc:Choice>
          <mc:Fallback xmlns="">
            <p:sp>
              <p:nvSpPr>
                <p:cNvPr id="14" name="TextBox 13">
                  <a:extLst>
                    <a:ext uri="{FF2B5EF4-FFF2-40B4-BE49-F238E27FC236}">
                      <a16:creationId xmlns:a16="http://schemas.microsoft.com/office/drawing/2014/main" id="{5592C30A-F6A3-1649-9160-BAE9D2CC14B8}"/>
                    </a:ext>
                  </a:extLst>
                </p:cNvPr>
                <p:cNvSpPr txBox="1">
                  <a:spLocks noRot="1" noChangeAspect="1" noMove="1" noResize="1" noEditPoints="1" noAdjustHandles="1" noChangeArrowheads="1" noChangeShapeType="1" noTextEdit="1"/>
                </p:cNvSpPr>
                <p:nvPr/>
              </p:nvSpPr>
              <p:spPr>
                <a:xfrm>
                  <a:off x="10592711" y="4573848"/>
                  <a:ext cx="3310265" cy="584775"/>
                </a:xfrm>
                <a:prstGeom prst="rect">
                  <a:avLst/>
                </a:prstGeom>
                <a:blipFill>
                  <a:blip r:embed="rId4"/>
                  <a:stretch>
                    <a:fillRect l="-1527" t="-14894" r="-4580" b="-382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F91CDA-98D3-934A-9D6B-1B0E65E7671E}"/>
                    </a:ext>
                  </a:extLst>
                </p:cNvPr>
                <p:cNvSpPr txBox="1"/>
                <p:nvPr/>
              </p:nvSpPr>
              <p:spPr>
                <a:xfrm>
                  <a:off x="8973742" y="4553429"/>
                  <a:ext cx="76367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𝐻</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𝑎</m:t>
                            </m:r>
                          </m:sub>
                        </m:sSub>
                      </m:oMath>
                    </m:oMathPara>
                  </a14:m>
                  <a:endParaRPr lang="en-GB" sz="3200" dirty="0">
                    <a:solidFill>
                      <a:schemeClr val="bg1"/>
                    </a:solidFill>
                    <a:effectLst>
                      <a:outerShdw blurRad="50800" dist="38100" dir="2700000" algn="tl" rotWithShape="0">
                        <a:prstClr val="black">
                          <a:alpha val="40000"/>
                        </a:prstClr>
                      </a:outerShdw>
                    </a:effectLst>
                  </a:endParaRPr>
                </a:p>
              </p:txBody>
            </p:sp>
          </mc:Choice>
          <mc:Fallback xmlns="">
            <p:sp>
              <p:nvSpPr>
                <p:cNvPr id="15" name="TextBox 14">
                  <a:extLst>
                    <a:ext uri="{FF2B5EF4-FFF2-40B4-BE49-F238E27FC236}">
                      <a16:creationId xmlns:a16="http://schemas.microsoft.com/office/drawing/2014/main" id="{E0F91CDA-98D3-934A-9D6B-1B0E65E7671E}"/>
                    </a:ext>
                  </a:extLst>
                </p:cNvPr>
                <p:cNvSpPr txBox="1">
                  <a:spLocks noRot="1" noChangeAspect="1" noMove="1" noResize="1" noEditPoints="1" noAdjustHandles="1" noChangeArrowheads="1" noChangeShapeType="1" noTextEdit="1"/>
                </p:cNvSpPr>
                <p:nvPr/>
              </p:nvSpPr>
              <p:spPr>
                <a:xfrm>
                  <a:off x="8973742" y="4553429"/>
                  <a:ext cx="763671" cy="584775"/>
                </a:xfrm>
                <a:prstGeom prst="rect">
                  <a:avLst/>
                </a:prstGeom>
                <a:blipFill>
                  <a:blip r:embed="rId5"/>
                  <a:stretch>
                    <a:fillRect l="-1639" b="-10638"/>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72AAFE9E-E4E6-6044-B34A-EFBFFF9FFEE8}"/>
                </a:ext>
              </a:extLst>
            </p:cNvPr>
            <p:cNvSpPr txBox="1"/>
            <p:nvPr/>
          </p:nvSpPr>
          <p:spPr>
            <a:xfrm>
              <a:off x="10349118" y="4092768"/>
              <a:ext cx="236090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Alternative Hypothesis</a:t>
              </a:r>
            </a:p>
          </p:txBody>
        </p:sp>
        <p:sp>
          <p:nvSpPr>
            <p:cNvPr id="17" name="TextBox 16">
              <a:extLst>
                <a:ext uri="{FF2B5EF4-FFF2-40B4-BE49-F238E27FC236}">
                  <a16:creationId xmlns:a16="http://schemas.microsoft.com/office/drawing/2014/main" id="{27D4743E-ACB4-FE4E-B075-FFD066A18D96}"/>
                </a:ext>
              </a:extLst>
            </p:cNvPr>
            <p:cNvSpPr txBox="1"/>
            <p:nvPr/>
          </p:nvSpPr>
          <p:spPr>
            <a:xfrm>
              <a:off x="9959268" y="4768872"/>
              <a:ext cx="389850"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or</a:t>
              </a:r>
            </a:p>
          </p:txBody>
        </p:sp>
      </p:grpSp>
      <p:sp>
        <p:nvSpPr>
          <p:cNvPr id="21" name="TextBox 20">
            <a:extLst>
              <a:ext uri="{FF2B5EF4-FFF2-40B4-BE49-F238E27FC236}">
                <a16:creationId xmlns:a16="http://schemas.microsoft.com/office/drawing/2014/main" id="{51B5A094-DCE3-F842-900B-AB230094CE18}"/>
              </a:ext>
            </a:extLst>
          </p:cNvPr>
          <p:cNvSpPr txBox="1"/>
          <p:nvPr/>
        </p:nvSpPr>
        <p:spPr>
          <a:xfrm>
            <a:off x="6024336" y="5418140"/>
            <a:ext cx="1539460"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Control Group</a:t>
            </a:r>
          </a:p>
        </p:txBody>
      </p:sp>
      <p:sp>
        <p:nvSpPr>
          <p:cNvPr id="22" name="TextBox 21">
            <a:extLst>
              <a:ext uri="{FF2B5EF4-FFF2-40B4-BE49-F238E27FC236}">
                <a16:creationId xmlns:a16="http://schemas.microsoft.com/office/drawing/2014/main" id="{A7411382-CD34-3940-BE16-7C80C8B0C0B1}"/>
              </a:ext>
            </a:extLst>
          </p:cNvPr>
          <p:cNvSpPr txBox="1"/>
          <p:nvPr/>
        </p:nvSpPr>
        <p:spPr>
          <a:xfrm>
            <a:off x="9797685" y="5482060"/>
            <a:ext cx="2101088"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Experimental Group</a:t>
            </a:r>
          </a:p>
        </p:txBody>
      </p:sp>
      <p:grpSp>
        <p:nvGrpSpPr>
          <p:cNvPr id="6" name="Group 5">
            <a:extLst>
              <a:ext uri="{FF2B5EF4-FFF2-40B4-BE49-F238E27FC236}">
                <a16:creationId xmlns:a16="http://schemas.microsoft.com/office/drawing/2014/main" id="{0FFA4F6A-AA64-4C4A-9072-447D5E95F5CE}"/>
              </a:ext>
            </a:extLst>
          </p:cNvPr>
          <p:cNvGrpSpPr/>
          <p:nvPr/>
        </p:nvGrpSpPr>
        <p:grpSpPr>
          <a:xfrm>
            <a:off x="6141926" y="3841028"/>
            <a:ext cx="1419171" cy="1468477"/>
            <a:chOff x="6924415" y="3820877"/>
            <a:chExt cx="1419171" cy="1468477"/>
          </a:xfrm>
        </p:grpSpPr>
        <p:sp>
          <p:nvSpPr>
            <p:cNvPr id="2" name="Oval 1">
              <a:extLst>
                <a:ext uri="{FF2B5EF4-FFF2-40B4-BE49-F238E27FC236}">
                  <a16:creationId xmlns:a16="http://schemas.microsoft.com/office/drawing/2014/main" id="{F723C6B1-47B7-3E42-9CAA-98F945EACC18}"/>
                </a:ext>
              </a:extLst>
            </p:cNvPr>
            <p:cNvSpPr/>
            <p:nvPr/>
          </p:nvSpPr>
          <p:spPr>
            <a:xfrm>
              <a:off x="7169642" y="4374954"/>
              <a:ext cx="914400" cy="91440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38887A6F-70DB-F242-A520-48D721A04AB6}"/>
                </a:ext>
              </a:extLst>
            </p:cNvPr>
            <p:cNvSpPr txBox="1"/>
            <p:nvPr/>
          </p:nvSpPr>
          <p:spPr>
            <a:xfrm>
              <a:off x="6924415" y="3820877"/>
              <a:ext cx="1419171"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Not Targeted</a:t>
              </a:r>
            </a:p>
          </p:txBody>
        </p:sp>
        <p:sp>
          <p:nvSpPr>
            <p:cNvPr id="5" name="Rectangle 4">
              <a:extLst>
                <a:ext uri="{FF2B5EF4-FFF2-40B4-BE49-F238E27FC236}">
                  <a16:creationId xmlns:a16="http://schemas.microsoft.com/office/drawing/2014/main" id="{6C73A3D2-78A2-474B-9D13-E575998424A6}"/>
                </a:ext>
              </a:extLst>
            </p:cNvPr>
            <p:cNvSpPr/>
            <p:nvPr/>
          </p:nvSpPr>
          <p:spPr>
            <a:xfrm>
              <a:off x="7530835" y="452822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81D00EB-DB5D-3146-83E6-D37EEC3010B8}"/>
                </a:ext>
              </a:extLst>
            </p:cNvPr>
            <p:cNvSpPr/>
            <p:nvPr/>
          </p:nvSpPr>
          <p:spPr>
            <a:xfrm>
              <a:off x="7683235" y="468062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2CE3B094-4431-B84F-BA35-7DB944386D5F}"/>
                </a:ext>
              </a:extLst>
            </p:cNvPr>
            <p:cNvSpPr/>
            <p:nvPr/>
          </p:nvSpPr>
          <p:spPr>
            <a:xfrm>
              <a:off x="7835635" y="483302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2C006EA-1B63-9D4E-BD12-17F2804ECD6D}"/>
                </a:ext>
              </a:extLst>
            </p:cNvPr>
            <p:cNvSpPr/>
            <p:nvPr/>
          </p:nvSpPr>
          <p:spPr>
            <a:xfrm>
              <a:off x="7245006" y="483215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2F0833D-48CA-DE46-9E7C-CC4BF92DA29E}"/>
                </a:ext>
              </a:extLst>
            </p:cNvPr>
            <p:cNvSpPr/>
            <p:nvPr/>
          </p:nvSpPr>
          <p:spPr>
            <a:xfrm>
              <a:off x="7485115" y="5071517"/>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648DAAB4-EFC2-9D4B-94DC-195A9D274DD9}"/>
                </a:ext>
              </a:extLst>
            </p:cNvPr>
            <p:cNvSpPr/>
            <p:nvPr/>
          </p:nvSpPr>
          <p:spPr>
            <a:xfrm>
              <a:off x="7530835" y="4866751"/>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7CA16BD0-A3FD-054D-BB57-930CC81853BF}"/>
                </a:ext>
              </a:extLst>
            </p:cNvPr>
            <p:cNvSpPr/>
            <p:nvPr/>
          </p:nvSpPr>
          <p:spPr>
            <a:xfrm>
              <a:off x="7757257" y="5052366"/>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24B68855-F405-0942-91CF-39B7775C8D4C}"/>
                </a:ext>
              </a:extLst>
            </p:cNvPr>
            <p:cNvSpPr/>
            <p:nvPr/>
          </p:nvSpPr>
          <p:spPr>
            <a:xfrm>
              <a:off x="7439395" y="4661985"/>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9D147193-90DA-AD4A-81F5-4E7E451D023C}"/>
              </a:ext>
            </a:extLst>
          </p:cNvPr>
          <p:cNvGrpSpPr/>
          <p:nvPr/>
        </p:nvGrpSpPr>
        <p:grpSpPr>
          <a:xfrm>
            <a:off x="10343027" y="3871439"/>
            <a:ext cx="1010405" cy="1468477"/>
            <a:chOff x="9501730" y="3820877"/>
            <a:chExt cx="1010405" cy="1468477"/>
          </a:xfrm>
        </p:grpSpPr>
        <p:sp>
          <p:nvSpPr>
            <p:cNvPr id="18" name="Oval 17">
              <a:extLst>
                <a:ext uri="{FF2B5EF4-FFF2-40B4-BE49-F238E27FC236}">
                  <a16:creationId xmlns:a16="http://schemas.microsoft.com/office/drawing/2014/main" id="{00200252-0970-B14F-8460-CF21A692E9E5}"/>
                </a:ext>
              </a:extLst>
            </p:cNvPr>
            <p:cNvSpPr/>
            <p:nvPr/>
          </p:nvSpPr>
          <p:spPr>
            <a:xfrm>
              <a:off x="9549733" y="4374954"/>
              <a:ext cx="914400" cy="91440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3C219EE-34BF-E246-A795-41E9F2A12E99}"/>
                </a:ext>
              </a:extLst>
            </p:cNvPr>
            <p:cNvSpPr txBox="1"/>
            <p:nvPr/>
          </p:nvSpPr>
          <p:spPr>
            <a:xfrm>
              <a:off x="9501730" y="3820877"/>
              <a:ext cx="101040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Targeted</a:t>
              </a:r>
            </a:p>
          </p:txBody>
        </p:sp>
        <p:sp>
          <p:nvSpPr>
            <p:cNvPr id="30" name="Rectangle 29">
              <a:extLst>
                <a:ext uri="{FF2B5EF4-FFF2-40B4-BE49-F238E27FC236}">
                  <a16:creationId xmlns:a16="http://schemas.microsoft.com/office/drawing/2014/main" id="{079AD450-652D-7E46-B5BF-5FC65626AEE8}"/>
                </a:ext>
              </a:extLst>
            </p:cNvPr>
            <p:cNvSpPr/>
            <p:nvPr/>
          </p:nvSpPr>
          <p:spPr>
            <a:xfrm>
              <a:off x="9788481" y="452822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ADB90E53-BEFF-674E-A1AB-7BD46320F01C}"/>
                </a:ext>
              </a:extLst>
            </p:cNvPr>
            <p:cNvSpPr/>
            <p:nvPr/>
          </p:nvSpPr>
          <p:spPr>
            <a:xfrm>
              <a:off x="10263403" y="4886851"/>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C1B4E8E-092C-5346-AF26-3D5F08C753EC}"/>
                </a:ext>
              </a:extLst>
            </p:cNvPr>
            <p:cNvSpPr/>
            <p:nvPr/>
          </p:nvSpPr>
          <p:spPr>
            <a:xfrm>
              <a:off x="9790177" y="4886851"/>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77D2484B-F810-2649-9711-DAA218D8D459}"/>
                </a:ext>
              </a:extLst>
            </p:cNvPr>
            <p:cNvSpPr/>
            <p:nvPr/>
          </p:nvSpPr>
          <p:spPr>
            <a:xfrm>
              <a:off x="10045832" y="4715221"/>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AF95540-1047-3B46-BA26-91FA96DF6BF6}"/>
                </a:ext>
              </a:extLst>
            </p:cNvPr>
            <p:cNvSpPr/>
            <p:nvPr/>
          </p:nvSpPr>
          <p:spPr>
            <a:xfrm>
              <a:off x="9961212" y="5140712"/>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F69800D3-CED3-E94F-8D75-588634A52D2B}"/>
                </a:ext>
              </a:extLst>
            </p:cNvPr>
            <p:cNvSpPr/>
            <p:nvPr/>
          </p:nvSpPr>
          <p:spPr>
            <a:xfrm>
              <a:off x="9629227" y="4719821"/>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977201F-ABB0-6E43-9743-0300BFB2CCEB}"/>
                </a:ext>
              </a:extLst>
            </p:cNvPr>
            <p:cNvSpPr/>
            <p:nvPr/>
          </p:nvSpPr>
          <p:spPr>
            <a:xfrm>
              <a:off x="10254982" y="4649357"/>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734BA9D0-0B5F-454E-AA45-2F3E4A097DF3}"/>
                </a:ext>
              </a:extLst>
            </p:cNvPr>
            <p:cNvSpPr/>
            <p:nvPr/>
          </p:nvSpPr>
          <p:spPr>
            <a:xfrm>
              <a:off x="10000112" y="4921369"/>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E6FB5005-D5FD-234F-880F-2F081752A815}"/>
                </a:ext>
              </a:extLst>
            </p:cNvPr>
            <p:cNvSpPr/>
            <p:nvPr/>
          </p:nvSpPr>
          <p:spPr>
            <a:xfrm>
              <a:off x="9788481" y="5052366"/>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CEC76B93-24BD-FF4E-94D3-A17E0927C109}"/>
                </a:ext>
              </a:extLst>
            </p:cNvPr>
            <p:cNvSpPr/>
            <p:nvPr/>
          </p:nvSpPr>
          <p:spPr>
            <a:xfrm>
              <a:off x="9653139" y="4883014"/>
              <a:ext cx="91440" cy="6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1" name="TextBox 40">
            <a:extLst>
              <a:ext uri="{FF2B5EF4-FFF2-40B4-BE49-F238E27FC236}">
                <a16:creationId xmlns:a16="http://schemas.microsoft.com/office/drawing/2014/main" id="{86979DB7-13C2-A342-89F0-7DA5CA976362}"/>
              </a:ext>
            </a:extLst>
          </p:cNvPr>
          <p:cNvSpPr txBox="1"/>
          <p:nvPr/>
        </p:nvSpPr>
        <p:spPr>
          <a:xfrm>
            <a:off x="3002597" y="4226759"/>
            <a:ext cx="2398605" cy="369332"/>
          </a:xfrm>
          <a:prstGeom prst="rect">
            <a:avLst/>
          </a:prstGeom>
          <a:noFill/>
        </p:spPr>
        <p:txBody>
          <a:bodyPr wrap="none" rtlCol="0">
            <a:spAutoFit/>
          </a:bodyPr>
          <a:lstStyle/>
          <a:p>
            <a:r>
              <a:rPr lang="en-GB" i="1" dirty="0">
                <a:solidFill>
                  <a:schemeClr val="bg1"/>
                </a:solidFill>
                <a:latin typeface="Calibri" panose="020F0502020204030204" pitchFamily="34" charset="0"/>
                <a:cs typeface="Calibri" panose="020F0502020204030204" pitchFamily="34" charset="0"/>
              </a:rPr>
              <a:t>= Targeted ads per user</a:t>
            </a:r>
          </a:p>
        </p:txBody>
      </p:sp>
      <p:sp>
        <p:nvSpPr>
          <p:cNvPr id="42" name="TextBox 41">
            <a:extLst>
              <a:ext uri="{FF2B5EF4-FFF2-40B4-BE49-F238E27FC236}">
                <a16:creationId xmlns:a16="http://schemas.microsoft.com/office/drawing/2014/main" id="{1FB0E4B4-1898-F344-A866-74F017F2BFA6}"/>
              </a:ext>
            </a:extLst>
          </p:cNvPr>
          <p:cNvSpPr txBox="1"/>
          <p:nvPr/>
        </p:nvSpPr>
        <p:spPr>
          <a:xfrm>
            <a:off x="3002597" y="4736782"/>
            <a:ext cx="2494657" cy="369332"/>
          </a:xfrm>
          <a:prstGeom prst="rect">
            <a:avLst/>
          </a:prstGeom>
          <a:noFill/>
        </p:spPr>
        <p:txBody>
          <a:bodyPr wrap="none" rtlCol="0">
            <a:spAutoFit/>
          </a:bodyPr>
          <a:lstStyle/>
          <a:p>
            <a:r>
              <a:rPr lang="en-GB" i="1" dirty="0">
                <a:solidFill>
                  <a:schemeClr val="bg1"/>
                </a:solidFill>
                <a:latin typeface="Calibri" panose="020F0502020204030204" pitchFamily="34" charset="0"/>
                <a:cs typeface="Calibri" panose="020F0502020204030204" pitchFamily="34" charset="0"/>
              </a:rPr>
              <a:t>= Value of sales per user</a:t>
            </a:r>
          </a:p>
        </p:txBody>
      </p:sp>
      <p:sp>
        <p:nvSpPr>
          <p:cNvPr id="43" name="TextBox 42">
            <a:extLst>
              <a:ext uri="{FF2B5EF4-FFF2-40B4-BE49-F238E27FC236}">
                <a16:creationId xmlns:a16="http://schemas.microsoft.com/office/drawing/2014/main" id="{CC5053BE-4532-094B-B50F-89C060F2124A}"/>
              </a:ext>
            </a:extLst>
          </p:cNvPr>
          <p:cNvSpPr txBox="1"/>
          <p:nvPr/>
        </p:nvSpPr>
        <p:spPr>
          <a:xfrm>
            <a:off x="7552627" y="4520262"/>
            <a:ext cx="2596480" cy="923330"/>
          </a:xfrm>
          <a:prstGeom prst="rect">
            <a:avLst/>
          </a:prstGeom>
          <a:noFill/>
        </p:spPr>
        <p:txBody>
          <a:bodyPr wrap="none" rtlCol="0">
            <a:spAutoFit/>
          </a:bodyPr>
          <a:lstStyle/>
          <a:p>
            <a:pPr algn="ctr"/>
            <a:r>
              <a:rPr lang="en-GB" b="1" dirty="0">
                <a:solidFill>
                  <a:schemeClr val="accent4"/>
                </a:solidFill>
                <a:latin typeface="Calibri" panose="020F0502020204030204" pitchFamily="34" charset="0"/>
                <a:cs typeface="Calibri" panose="020F0502020204030204" pitchFamily="34" charset="0"/>
              </a:rPr>
              <a:t>Only the Independent</a:t>
            </a:r>
          </a:p>
          <a:p>
            <a:pPr algn="ctr"/>
            <a:r>
              <a:rPr lang="en-GB" b="1" dirty="0">
                <a:solidFill>
                  <a:schemeClr val="accent4"/>
                </a:solidFill>
                <a:latin typeface="Calibri" panose="020F0502020204030204" pitchFamily="34" charset="0"/>
                <a:cs typeface="Calibri" panose="020F0502020204030204" pitchFamily="34" charset="0"/>
              </a:rPr>
              <a:t>Variable altered between</a:t>
            </a:r>
          </a:p>
          <a:p>
            <a:pPr algn="ctr"/>
            <a:r>
              <a:rPr lang="en-GB" b="1" dirty="0">
                <a:solidFill>
                  <a:schemeClr val="accent4"/>
                </a:solidFill>
                <a:latin typeface="Calibri" panose="020F0502020204030204" pitchFamily="34" charset="0"/>
                <a:cs typeface="Calibri" panose="020F0502020204030204" pitchFamily="34" charset="0"/>
              </a:rPr>
              <a:t>Groups.</a:t>
            </a:r>
          </a:p>
        </p:txBody>
      </p:sp>
    </p:spTree>
    <p:extLst>
      <p:ext uri="{BB962C8B-B14F-4D97-AF65-F5344CB8AC3E}">
        <p14:creationId xmlns:p14="http://schemas.microsoft.com/office/powerpoint/2010/main" val="405309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27. Experiment Design</a:t>
            </a:r>
            <a:endParaRPr lang="en-GB" sz="3600" b="0" strike="noStrike" spc="-1" dirty="0">
              <a:latin typeface="Arial"/>
            </a:endParaRPr>
          </a:p>
        </p:txBody>
      </p:sp>
      <p:sp>
        <p:nvSpPr>
          <p:cNvPr id="8" name="TextBox 7">
            <a:extLst>
              <a:ext uri="{FF2B5EF4-FFF2-40B4-BE49-F238E27FC236}">
                <a16:creationId xmlns:a16="http://schemas.microsoft.com/office/drawing/2014/main" id="{69E49EA6-7C71-ED44-ACE4-A480E53D9F66}"/>
              </a:ext>
            </a:extLst>
          </p:cNvPr>
          <p:cNvSpPr txBox="1"/>
          <p:nvPr/>
        </p:nvSpPr>
        <p:spPr>
          <a:xfrm>
            <a:off x="9146094" y="5206734"/>
            <a:ext cx="2297360"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Khan Academy</a:t>
            </a:r>
          </a:p>
        </p:txBody>
      </p:sp>
      <p:pic>
        <p:nvPicPr>
          <p:cNvPr id="2" name="Online Media 1" descr="Introduction to experiment design | Study design | AP Statistics | Khan Academy">
            <a:hlinkClick r:id="" action="ppaction://media"/>
            <a:extLst>
              <a:ext uri="{FF2B5EF4-FFF2-40B4-BE49-F238E27FC236}">
                <a16:creationId xmlns:a16="http://schemas.microsoft.com/office/drawing/2014/main" id="{3FB2C35A-928A-614B-BD70-3C2A467F1EAF}"/>
              </a:ext>
            </a:extLst>
          </p:cNvPr>
          <p:cNvPicPr>
            <a:picLocks noRot="1" noChangeAspect="1"/>
          </p:cNvPicPr>
          <p:nvPr>
            <a:videoFile r:link="rId1"/>
          </p:nvPr>
        </p:nvPicPr>
        <p:blipFill>
          <a:blip r:embed="rId4"/>
          <a:stretch>
            <a:fillRect/>
          </a:stretch>
        </p:blipFill>
        <p:spPr>
          <a:xfrm>
            <a:off x="3220942" y="1391227"/>
            <a:ext cx="6096000" cy="3429000"/>
          </a:xfrm>
          <a:prstGeom prst="rect">
            <a:avLst/>
          </a:prstGeom>
          <a:ln>
            <a:noFill/>
          </a:ln>
          <a:effectLst>
            <a:softEdge rad="112500"/>
          </a:effectLst>
        </p:spPr>
      </p:pic>
    </p:spTree>
    <p:extLst>
      <p:ext uri="{BB962C8B-B14F-4D97-AF65-F5344CB8AC3E}">
        <p14:creationId xmlns:p14="http://schemas.microsoft.com/office/powerpoint/2010/main" val="410585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28. Remaining Stages</a:t>
            </a:r>
            <a:endParaRPr lang="en-GB" sz="3600" b="0" strike="noStrike" spc="-1" dirty="0">
              <a:latin typeface="Arial"/>
            </a:endParaRPr>
          </a:p>
        </p:txBody>
      </p:sp>
      <p:sp>
        <p:nvSpPr>
          <p:cNvPr id="3" name="Title 1">
            <a:extLst>
              <a:ext uri="{FF2B5EF4-FFF2-40B4-BE49-F238E27FC236}">
                <a16:creationId xmlns:a16="http://schemas.microsoft.com/office/drawing/2014/main" id="{EBC0AA02-370E-3A40-85F4-BD92105DC4A1}"/>
              </a:ext>
            </a:extLst>
          </p:cNvPr>
          <p:cNvSpPr txBox="1"/>
          <p:nvPr/>
        </p:nvSpPr>
        <p:spPr>
          <a:xfrm>
            <a:off x="371476" y="1385087"/>
            <a:ext cx="6299306" cy="4501361"/>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Once you’ve designed your experiment, you ultimately prepare it and then carry it out.</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This usually involves first collecting / cleaning data. Then we can write code/use tools to run the experiment.</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Perhaps the most important part of the experiment involves analysis – Hypotheses evaluated against results.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Eventually results are reported to various stakeholders.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Traditionally negative outcomes have been  viewed as failures –  but not the case!</a:t>
            </a:r>
          </a:p>
          <a:p>
            <a:pPr>
              <a:buSzPct val="100000"/>
              <a:defRPr sz="2000" b="1">
                <a:solidFill>
                  <a:srgbClr val="FFFFFF"/>
                </a:solidFill>
                <a:latin typeface="Arial"/>
                <a:ea typeface="Arial"/>
                <a:cs typeface="Arial"/>
                <a:sym typeface="Arial"/>
              </a:defRPr>
            </a:pPr>
            <a:endParaRPr lang="en-GB" sz="2000" dirty="0">
              <a:solidFill>
                <a:srgbClr val="FFFF00"/>
              </a:solidFill>
              <a:latin typeface="Calibri"/>
              <a:cs typeface="Calibri"/>
            </a:endParaRPr>
          </a:p>
        </p:txBody>
      </p:sp>
      <p:grpSp>
        <p:nvGrpSpPr>
          <p:cNvPr id="5" name="Group 4">
            <a:extLst>
              <a:ext uri="{FF2B5EF4-FFF2-40B4-BE49-F238E27FC236}">
                <a16:creationId xmlns:a16="http://schemas.microsoft.com/office/drawing/2014/main" id="{CCE31995-E569-D148-99AD-AF9DE1409F61}"/>
              </a:ext>
            </a:extLst>
          </p:cNvPr>
          <p:cNvGrpSpPr/>
          <p:nvPr/>
        </p:nvGrpSpPr>
        <p:grpSpPr>
          <a:xfrm>
            <a:off x="6904414" y="2867589"/>
            <a:ext cx="1756434" cy="1026348"/>
            <a:chOff x="5575676" y="3744001"/>
            <a:chExt cx="1756434" cy="1026348"/>
          </a:xfrm>
        </p:grpSpPr>
        <p:grpSp>
          <p:nvGrpSpPr>
            <p:cNvPr id="6" name="Group 5">
              <a:extLst>
                <a:ext uri="{FF2B5EF4-FFF2-40B4-BE49-F238E27FC236}">
                  <a16:creationId xmlns:a16="http://schemas.microsoft.com/office/drawing/2014/main" id="{6D8E48E6-BB14-8441-B6AB-48214F3AA228}"/>
                </a:ext>
              </a:extLst>
            </p:cNvPr>
            <p:cNvGrpSpPr/>
            <p:nvPr/>
          </p:nvGrpSpPr>
          <p:grpSpPr>
            <a:xfrm>
              <a:off x="6048297" y="3744001"/>
              <a:ext cx="1283813" cy="1026348"/>
              <a:chOff x="4945997" y="3226677"/>
              <a:chExt cx="1283813" cy="1026348"/>
            </a:xfrm>
          </p:grpSpPr>
          <p:sp>
            <p:nvSpPr>
              <p:cNvPr id="8" name="Oval 7">
                <a:extLst>
                  <a:ext uri="{FF2B5EF4-FFF2-40B4-BE49-F238E27FC236}">
                    <a16:creationId xmlns:a16="http://schemas.microsoft.com/office/drawing/2014/main" id="{29AD6C83-52D9-5C48-BB76-0FC13C7C8621}"/>
                  </a:ext>
                </a:extLst>
              </p:cNvPr>
              <p:cNvSpPr>
                <a:spLocks noChangeAspect="1"/>
              </p:cNvSpPr>
              <p:nvPr/>
            </p:nvSpPr>
            <p:spPr>
              <a:xfrm>
                <a:off x="5350525" y="3226677"/>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BE3C74B9-7EF1-4041-A823-B3A66CE4D72E}"/>
                  </a:ext>
                </a:extLst>
              </p:cNvPr>
              <p:cNvSpPr txBox="1"/>
              <p:nvPr/>
            </p:nvSpPr>
            <p:spPr>
              <a:xfrm>
                <a:off x="4945997" y="3883693"/>
                <a:ext cx="128381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Experiment</a:t>
                </a:r>
              </a:p>
            </p:txBody>
          </p:sp>
          <p:pic>
            <p:nvPicPr>
              <p:cNvPr id="10" name="Graphic 9" descr="Beaker">
                <a:extLst>
                  <a:ext uri="{FF2B5EF4-FFF2-40B4-BE49-F238E27FC236}">
                    <a16:creationId xmlns:a16="http://schemas.microsoft.com/office/drawing/2014/main" id="{98CC57C1-6A56-EA43-929C-04E45F61D1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9735" y="3265101"/>
                <a:ext cx="340712" cy="340712"/>
              </a:xfrm>
              <a:prstGeom prst="rect">
                <a:avLst/>
              </a:prstGeom>
              <a:effectLst>
                <a:outerShdw blurRad="50800" dist="38100" dir="2700000" algn="tl" rotWithShape="0">
                  <a:prstClr val="black">
                    <a:alpha val="40000"/>
                  </a:prstClr>
                </a:outerShdw>
              </a:effectLst>
            </p:spPr>
          </p:pic>
        </p:grpSp>
        <p:cxnSp>
          <p:nvCxnSpPr>
            <p:cNvPr id="7" name="Straight Arrow Connector 6">
              <a:extLst>
                <a:ext uri="{FF2B5EF4-FFF2-40B4-BE49-F238E27FC236}">
                  <a16:creationId xmlns:a16="http://schemas.microsoft.com/office/drawing/2014/main" id="{A86FEB54-D702-114C-A33D-35BC12BB641C}"/>
                </a:ext>
              </a:extLst>
            </p:cNvPr>
            <p:cNvCxnSpPr>
              <a:cxnSpLocks/>
              <a:endCxn id="8" idx="2"/>
            </p:cNvCxnSpPr>
            <p:nvPr/>
          </p:nvCxnSpPr>
          <p:spPr>
            <a:xfrm>
              <a:off x="5575676" y="3974069"/>
              <a:ext cx="877149" cy="0"/>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8676ACA-CE9F-F741-AA69-A964103E4AB4}"/>
              </a:ext>
            </a:extLst>
          </p:cNvPr>
          <p:cNvGrpSpPr/>
          <p:nvPr/>
        </p:nvGrpSpPr>
        <p:grpSpPr>
          <a:xfrm>
            <a:off x="8241698" y="2871254"/>
            <a:ext cx="1584272" cy="1034449"/>
            <a:chOff x="6912960" y="3747666"/>
            <a:chExt cx="1584272" cy="1034449"/>
          </a:xfrm>
        </p:grpSpPr>
        <p:grpSp>
          <p:nvGrpSpPr>
            <p:cNvPr id="12" name="Group 11">
              <a:extLst>
                <a:ext uri="{FF2B5EF4-FFF2-40B4-BE49-F238E27FC236}">
                  <a16:creationId xmlns:a16="http://schemas.microsoft.com/office/drawing/2014/main" id="{B734C566-A9B8-B545-8700-D31CD454A200}"/>
                </a:ext>
              </a:extLst>
            </p:cNvPr>
            <p:cNvGrpSpPr/>
            <p:nvPr/>
          </p:nvGrpSpPr>
          <p:grpSpPr>
            <a:xfrm>
              <a:off x="7565438" y="3747666"/>
              <a:ext cx="931794" cy="1034449"/>
              <a:chOff x="6438832" y="3205475"/>
              <a:chExt cx="931794" cy="1034449"/>
            </a:xfrm>
          </p:grpSpPr>
          <p:sp>
            <p:nvSpPr>
              <p:cNvPr id="14" name="Oval 13">
                <a:extLst>
                  <a:ext uri="{FF2B5EF4-FFF2-40B4-BE49-F238E27FC236}">
                    <a16:creationId xmlns:a16="http://schemas.microsoft.com/office/drawing/2014/main" id="{759817C6-3E4C-9244-BE53-85098946BB26}"/>
                  </a:ext>
                </a:extLst>
              </p:cNvPr>
              <p:cNvSpPr>
                <a:spLocks noChangeAspect="1"/>
              </p:cNvSpPr>
              <p:nvPr/>
            </p:nvSpPr>
            <p:spPr>
              <a:xfrm>
                <a:off x="6633387" y="3205475"/>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0A142E39-65AB-8842-9E80-3F4A5F045095}"/>
                  </a:ext>
                </a:extLst>
              </p:cNvPr>
              <p:cNvSpPr txBox="1"/>
              <p:nvPr/>
            </p:nvSpPr>
            <p:spPr>
              <a:xfrm>
                <a:off x="6438832" y="3870592"/>
                <a:ext cx="931794"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Analyse</a:t>
                </a:r>
              </a:p>
            </p:txBody>
          </p:sp>
          <p:pic>
            <p:nvPicPr>
              <p:cNvPr id="16" name="Graphic 15" descr="Research">
                <a:extLst>
                  <a:ext uri="{FF2B5EF4-FFF2-40B4-BE49-F238E27FC236}">
                    <a16:creationId xmlns:a16="http://schemas.microsoft.com/office/drawing/2014/main" id="{A7170EFD-78E1-1146-A779-566DCA500B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5411" y="3268680"/>
                <a:ext cx="304266" cy="304266"/>
              </a:xfrm>
              <a:prstGeom prst="rect">
                <a:avLst/>
              </a:prstGeom>
              <a:effectLst>
                <a:outerShdw blurRad="50800" dist="38100" dir="2700000" algn="tl" rotWithShape="0">
                  <a:prstClr val="black">
                    <a:alpha val="40000"/>
                  </a:prstClr>
                </a:outerShdw>
              </a:effectLst>
            </p:spPr>
          </p:pic>
        </p:grpSp>
        <p:cxnSp>
          <p:nvCxnSpPr>
            <p:cNvPr id="13" name="Straight Arrow Connector 12">
              <a:extLst>
                <a:ext uri="{FF2B5EF4-FFF2-40B4-BE49-F238E27FC236}">
                  <a16:creationId xmlns:a16="http://schemas.microsoft.com/office/drawing/2014/main" id="{532B89D6-054E-9E48-9673-93FA0AD58663}"/>
                </a:ext>
              </a:extLst>
            </p:cNvPr>
            <p:cNvCxnSpPr>
              <a:cxnSpLocks/>
              <a:stCxn id="8" idx="6"/>
              <a:endCxn id="14" idx="2"/>
            </p:cNvCxnSpPr>
            <p:nvPr/>
          </p:nvCxnSpPr>
          <p:spPr>
            <a:xfrm>
              <a:off x="6912960" y="3974069"/>
              <a:ext cx="847033" cy="3665"/>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04B00D5-3850-4942-A94A-0D35DFAC8953}"/>
              </a:ext>
            </a:extLst>
          </p:cNvPr>
          <p:cNvGrpSpPr/>
          <p:nvPr/>
        </p:nvGrpSpPr>
        <p:grpSpPr>
          <a:xfrm>
            <a:off x="9548866" y="2875972"/>
            <a:ext cx="2058419" cy="460135"/>
            <a:chOff x="8220128" y="3752384"/>
            <a:chExt cx="2058419" cy="460135"/>
          </a:xfrm>
        </p:grpSpPr>
        <p:grpSp>
          <p:nvGrpSpPr>
            <p:cNvPr id="18" name="Group 17">
              <a:extLst>
                <a:ext uri="{FF2B5EF4-FFF2-40B4-BE49-F238E27FC236}">
                  <a16:creationId xmlns:a16="http://schemas.microsoft.com/office/drawing/2014/main" id="{CB456D4C-6773-E046-9D9F-44AC3088646E}"/>
                </a:ext>
              </a:extLst>
            </p:cNvPr>
            <p:cNvGrpSpPr/>
            <p:nvPr/>
          </p:nvGrpSpPr>
          <p:grpSpPr>
            <a:xfrm>
              <a:off x="8869067" y="3752384"/>
              <a:ext cx="1409480" cy="460135"/>
              <a:chOff x="7506151" y="3220422"/>
              <a:chExt cx="1409480" cy="460135"/>
            </a:xfrm>
          </p:grpSpPr>
          <p:sp>
            <p:nvSpPr>
              <p:cNvPr id="20" name="Oval 19">
                <a:extLst>
                  <a:ext uri="{FF2B5EF4-FFF2-40B4-BE49-F238E27FC236}">
                    <a16:creationId xmlns:a16="http://schemas.microsoft.com/office/drawing/2014/main" id="{3362352E-AABE-7448-B355-5E7FEC214023}"/>
                  </a:ext>
                </a:extLst>
              </p:cNvPr>
              <p:cNvSpPr>
                <a:spLocks noChangeAspect="1"/>
              </p:cNvSpPr>
              <p:nvPr/>
            </p:nvSpPr>
            <p:spPr>
              <a:xfrm>
                <a:off x="7506151" y="3220422"/>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A3F6E94E-EB24-7E45-8BD5-D4F29B716A19}"/>
                  </a:ext>
                </a:extLst>
              </p:cNvPr>
              <p:cNvSpPr txBox="1"/>
              <p:nvPr/>
            </p:nvSpPr>
            <p:spPr>
              <a:xfrm>
                <a:off x="8080338" y="3265823"/>
                <a:ext cx="83529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Report</a:t>
                </a:r>
              </a:p>
            </p:txBody>
          </p:sp>
          <p:pic>
            <p:nvPicPr>
              <p:cNvPr id="22" name="Graphic 21" descr="Presentation with bar chart">
                <a:extLst>
                  <a:ext uri="{FF2B5EF4-FFF2-40B4-BE49-F238E27FC236}">
                    <a16:creationId xmlns:a16="http://schemas.microsoft.com/office/drawing/2014/main" id="{4D45E846-837C-E747-A48A-59A1ACA6B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2633" y="3329921"/>
                <a:ext cx="304266" cy="304266"/>
              </a:xfrm>
              <a:prstGeom prst="rect">
                <a:avLst/>
              </a:prstGeom>
              <a:effectLst>
                <a:outerShdw blurRad="50800" dist="38100" dir="2700000" algn="tl" rotWithShape="0">
                  <a:prstClr val="black">
                    <a:alpha val="40000"/>
                  </a:prstClr>
                </a:outerShdw>
              </a:effectLst>
            </p:spPr>
          </p:pic>
        </p:grpSp>
        <p:cxnSp>
          <p:nvCxnSpPr>
            <p:cNvPr id="19" name="Straight Arrow Connector 18">
              <a:extLst>
                <a:ext uri="{FF2B5EF4-FFF2-40B4-BE49-F238E27FC236}">
                  <a16:creationId xmlns:a16="http://schemas.microsoft.com/office/drawing/2014/main" id="{E0240D36-3434-214C-8FE0-F9A6FEDA8E31}"/>
                </a:ext>
              </a:extLst>
            </p:cNvPr>
            <p:cNvCxnSpPr>
              <a:cxnSpLocks/>
              <a:stCxn id="14" idx="6"/>
              <a:endCxn id="20" idx="2"/>
            </p:cNvCxnSpPr>
            <p:nvPr/>
          </p:nvCxnSpPr>
          <p:spPr>
            <a:xfrm>
              <a:off x="8220128" y="3977734"/>
              <a:ext cx="648939" cy="4718"/>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A2C6DEE-E5EF-F444-A319-470A4402B0C0}"/>
              </a:ext>
            </a:extLst>
          </p:cNvPr>
          <p:cNvGrpSpPr/>
          <p:nvPr/>
        </p:nvGrpSpPr>
        <p:grpSpPr>
          <a:xfrm>
            <a:off x="10010578" y="1385087"/>
            <a:ext cx="834587" cy="1490885"/>
            <a:chOff x="8681840" y="2261499"/>
            <a:chExt cx="834587" cy="1490885"/>
          </a:xfrm>
        </p:grpSpPr>
        <p:grpSp>
          <p:nvGrpSpPr>
            <p:cNvPr id="24" name="Group 23">
              <a:extLst>
                <a:ext uri="{FF2B5EF4-FFF2-40B4-BE49-F238E27FC236}">
                  <a16:creationId xmlns:a16="http://schemas.microsoft.com/office/drawing/2014/main" id="{B75E5222-2716-874F-BD86-75CC30EF555C}"/>
                </a:ext>
              </a:extLst>
            </p:cNvPr>
            <p:cNvGrpSpPr/>
            <p:nvPr/>
          </p:nvGrpSpPr>
          <p:grpSpPr>
            <a:xfrm>
              <a:off x="8681840" y="2261499"/>
              <a:ext cx="834587" cy="1007408"/>
              <a:chOff x="7337471" y="1702457"/>
              <a:chExt cx="834587" cy="1007408"/>
            </a:xfrm>
          </p:grpSpPr>
          <p:grpSp>
            <p:nvGrpSpPr>
              <p:cNvPr id="26" name="Group 25">
                <a:extLst>
                  <a:ext uri="{FF2B5EF4-FFF2-40B4-BE49-F238E27FC236}">
                    <a16:creationId xmlns:a16="http://schemas.microsoft.com/office/drawing/2014/main" id="{093608C2-49D0-4B48-876E-167C27129501}"/>
                  </a:ext>
                </a:extLst>
              </p:cNvPr>
              <p:cNvGrpSpPr/>
              <p:nvPr/>
            </p:nvGrpSpPr>
            <p:grpSpPr>
              <a:xfrm>
                <a:off x="7337471" y="1702457"/>
                <a:ext cx="834587" cy="1007408"/>
                <a:chOff x="7337471" y="1702457"/>
                <a:chExt cx="834587" cy="1007408"/>
              </a:xfrm>
            </p:grpSpPr>
            <p:sp>
              <p:nvSpPr>
                <p:cNvPr id="28" name="Oval 27">
                  <a:extLst>
                    <a:ext uri="{FF2B5EF4-FFF2-40B4-BE49-F238E27FC236}">
                      <a16:creationId xmlns:a16="http://schemas.microsoft.com/office/drawing/2014/main" id="{C60D6C6F-69A4-134E-92C5-824326F04876}"/>
                    </a:ext>
                  </a:extLst>
                </p:cNvPr>
                <p:cNvSpPr>
                  <a:spLocks noChangeAspect="1"/>
                </p:cNvSpPr>
                <p:nvPr/>
              </p:nvSpPr>
              <p:spPr>
                <a:xfrm>
                  <a:off x="7524699" y="2249730"/>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8BC14772-0096-254E-B8DA-9B1ACDB2ADE2}"/>
                    </a:ext>
                  </a:extLst>
                </p:cNvPr>
                <p:cNvSpPr txBox="1"/>
                <p:nvPr/>
              </p:nvSpPr>
              <p:spPr>
                <a:xfrm>
                  <a:off x="7337471" y="1702457"/>
                  <a:ext cx="834587"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Accept</a:t>
                  </a:r>
                </a:p>
              </p:txBody>
            </p:sp>
          </p:grpSp>
          <p:pic>
            <p:nvPicPr>
              <p:cNvPr id="27" name="Graphic 26" descr="Checkmark">
                <a:extLst>
                  <a:ext uri="{FF2B5EF4-FFF2-40B4-BE49-F238E27FC236}">
                    <a16:creationId xmlns:a16="http://schemas.microsoft.com/office/drawing/2014/main" id="{A30653C6-6563-634C-9BC6-E68A076130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02633" y="2340533"/>
                <a:ext cx="304265" cy="304265"/>
              </a:xfrm>
              <a:prstGeom prst="rect">
                <a:avLst/>
              </a:prstGeom>
              <a:effectLst>
                <a:outerShdw blurRad="50800" dist="38100" dir="2700000" algn="tl" rotWithShape="0">
                  <a:prstClr val="black">
                    <a:alpha val="40000"/>
                  </a:prstClr>
                </a:outerShdw>
              </a:effectLst>
            </p:spPr>
          </p:pic>
        </p:grpSp>
        <p:cxnSp>
          <p:nvCxnSpPr>
            <p:cNvPr id="25" name="Straight Arrow Connector 24">
              <a:extLst>
                <a:ext uri="{FF2B5EF4-FFF2-40B4-BE49-F238E27FC236}">
                  <a16:creationId xmlns:a16="http://schemas.microsoft.com/office/drawing/2014/main" id="{069A9998-474F-6C43-8B13-8B6014AAAED7}"/>
                </a:ext>
              </a:extLst>
            </p:cNvPr>
            <p:cNvCxnSpPr>
              <a:cxnSpLocks/>
              <a:stCxn id="20" idx="0"/>
              <a:endCxn id="28" idx="4"/>
            </p:cNvCxnSpPr>
            <p:nvPr/>
          </p:nvCxnSpPr>
          <p:spPr>
            <a:xfrm flipV="1">
              <a:off x="9099135" y="3268907"/>
              <a:ext cx="1" cy="483477"/>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40AA85A6-97F1-054D-AD75-B822F33470FC}"/>
              </a:ext>
            </a:extLst>
          </p:cNvPr>
          <p:cNvGrpSpPr/>
          <p:nvPr/>
        </p:nvGrpSpPr>
        <p:grpSpPr>
          <a:xfrm>
            <a:off x="10057627" y="3336107"/>
            <a:ext cx="777585" cy="1799597"/>
            <a:chOff x="8728889" y="4212519"/>
            <a:chExt cx="777585" cy="1799597"/>
          </a:xfrm>
        </p:grpSpPr>
        <p:grpSp>
          <p:nvGrpSpPr>
            <p:cNvPr id="31" name="Group 30">
              <a:extLst>
                <a:ext uri="{FF2B5EF4-FFF2-40B4-BE49-F238E27FC236}">
                  <a16:creationId xmlns:a16="http://schemas.microsoft.com/office/drawing/2014/main" id="{841FA996-2544-0B40-A9CF-4B61333A8CE1}"/>
                </a:ext>
              </a:extLst>
            </p:cNvPr>
            <p:cNvGrpSpPr/>
            <p:nvPr/>
          </p:nvGrpSpPr>
          <p:grpSpPr>
            <a:xfrm>
              <a:off x="8728889" y="4971124"/>
              <a:ext cx="777585" cy="1040992"/>
              <a:chOff x="7370626" y="4547913"/>
              <a:chExt cx="777585" cy="1040992"/>
            </a:xfrm>
          </p:grpSpPr>
          <p:sp>
            <p:nvSpPr>
              <p:cNvPr id="33" name="Oval 32">
                <a:extLst>
                  <a:ext uri="{FF2B5EF4-FFF2-40B4-BE49-F238E27FC236}">
                    <a16:creationId xmlns:a16="http://schemas.microsoft.com/office/drawing/2014/main" id="{F59D02F8-7C1C-C540-94C6-B1F2FB5C4E3E}"/>
                  </a:ext>
                </a:extLst>
              </p:cNvPr>
              <p:cNvSpPr>
                <a:spLocks noChangeAspect="1"/>
              </p:cNvSpPr>
              <p:nvPr/>
            </p:nvSpPr>
            <p:spPr>
              <a:xfrm>
                <a:off x="7510842" y="4547913"/>
                <a:ext cx="460135" cy="46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007895F8-81E6-AC44-B372-643A06AB7408}"/>
                  </a:ext>
                </a:extLst>
              </p:cNvPr>
              <p:cNvSpPr txBox="1"/>
              <p:nvPr/>
            </p:nvSpPr>
            <p:spPr>
              <a:xfrm>
                <a:off x="7370626" y="5219573"/>
                <a:ext cx="77758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Reject</a:t>
                </a:r>
              </a:p>
            </p:txBody>
          </p:sp>
          <p:pic>
            <p:nvPicPr>
              <p:cNvPr id="35" name="Graphic 34" descr="Close">
                <a:extLst>
                  <a:ext uri="{FF2B5EF4-FFF2-40B4-BE49-F238E27FC236}">
                    <a16:creationId xmlns:a16="http://schemas.microsoft.com/office/drawing/2014/main" id="{F23420A7-93B4-C549-9370-E76893F9353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02633" y="4625847"/>
                <a:ext cx="304265" cy="304265"/>
              </a:xfrm>
              <a:prstGeom prst="rect">
                <a:avLst/>
              </a:prstGeom>
              <a:effectLst>
                <a:outerShdw blurRad="50800" dist="38100" dir="2700000" algn="tl" rotWithShape="0">
                  <a:prstClr val="black">
                    <a:alpha val="40000"/>
                  </a:prstClr>
                </a:outerShdw>
              </a:effectLst>
            </p:spPr>
          </p:pic>
        </p:grpSp>
        <p:cxnSp>
          <p:nvCxnSpPr>
            <p:cNvPr id="32" name="Straight Arrow Connector 31">
              <a:extLst>
                <a:ext uri="{FF2B5EF4-FFF2-40B4-BE49-F238E27FC236}">
                  <a16:creationId xmlns:a16="http://schemas.microsoft.com/office/drawing/2014/main" id="{3015F52C-96F7-D849-AB5C-25D8B32EA979}"/>
                </a:ext>
              </a:extLst>
            </p:cNvPr>
            <p:cNvCxnSpPr>
              <a:cxnSpLocks/>
              <a:stCxn id="20" idx="4"/>
              <a:endCxn id="33" idx="0"/>
            </p:cNvCxnSpPr>
            <p:nvPr/>
          </p:nvCxnSpPr>
          <p:spPr>
            <a:xfrm>
              <a:off x="9099135" y="4212519"/>
              <a:ext cx="38" cy="758605"/>
            </a:xfrm>
            <a:prstGeom prst="straightConnector1">
              <a:avLst/>
            </a:prstGeom>
            <a:ln w="50800">
              <a:solidFill>
                <a:schemeClr val="bg1"/>
              </a:soli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169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2. What is Data Science</a:t>
            </a:r>
            <a:endParaRPr lang="en-GB" sz="3600" b="0" strike="noStrike" spc="-1" dirty="0">
              <a:latin typeface="Arial"/>
            </a:endParaRPr>
          </a:p>
        </p:txBody>
      </p:sp>
      <p:sp>
        <p:nvSpPr>
          <p:cNvPr id="3" name="Title 1">
            <a:extLst>
              <a:ext uri="{FF2B5EF4-FFF2-40B4-BE49-F238E27FC236}">
                <a16:creationId xmlns:a16="http://schemas.microsoft.com/office/drawing/2014/main" id="{2F05F84B-7096-4DC8-AD6C-4EB2FE9F9391}"/>
              </a:ext>
            </a:extLst>
          </p:cNvPr>
          <p:cNvSpPr txBox="1"/>
          <p:nvPr/>
        </p:nvSpPr>
        <p:spPr>
          <a:xfrm>
            <a:off x="773554" y="969856"/>
            <a:ext cx="11240256" cy="2924740"/>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a:buSzPct val="100000"/>
              <a:defRPr sz="2000" b="1">
                <a:solidFill>
                  <a:srgbClr val="FFFFFF"/>
                </a:solidFill>
                <a:latin typeface="Arial"/>
                <a:ea typeface="Arial"/>
                <a:cs typeface="Arial"/>
                <a:sym typeface="Arial"/>
              </a:defRPr>
            </a:pPr>
            <a:r>
              <a:rPr lang="en-GB" sz="2000" dirty="0">
                <a:solidFill>
                  <a:srgbClr val="FFFF00"/>
                </a:solidFill>
                <a:latin typeface="Calibri"/>
                <a:cs typeface="Calibri"/>
              </a:rPr>
              <a:t>We </a:t>
            </a:r>
            <a:r>
              <a:rPr lang="en-US" sz="2000" dirty="0">
                <a:solidFill>
                  <a:srgbClr val="FFFF00"/>
                </a:solidFill>
                <a:latin typeface="Calibri"/>
                <a:cs typeface="Calibri"/>
              </a:rPr>
              <a:t>can loosely define data science as follows:</a:t>
            </a:r>
            <a:endParaRPr lang="en-GB" sz="2000" dirty="0">
              <a:solidFill>
                <a:srgbClr val="FFFF00"/>
              </a:solidFill>
              <a:latin typeface="Calibri"/>
              <a:cs typeface="Calibri"/>
            </a:endParaRPr>
          </a:p>
          <a:p>
            <a:pPr>
              <a:buSzPct val="100000"/>
              <a:defRPr sz="2000" b="1">
                <a:solidFill>
                  <a:srgbClr val="FFFFFF"/>
                </a:solidFill>
                <a:latin typeface="Arial"/>
                <a:ea typeface="Arial"/>
                <a:cs typeface="Arial"/>
                <a:sym typeface="Arial"/>
              </a:defRPr>
            </a:pPr>
            <a:endParaRPr lang="en-GB" sz="2000" dirty="0">
              <a:solidFill>
                <a:srgbClr val="FFFF00"/>
              </a:solidFill>
              <a:latin typeface="Calibri"/>
              <a:cs typeface="Calibri"/>
            </a:endParaRPr>
          </a:p>
          <a:p>
            <a:pPr>
              <a:buSzPct val="100000"/>
              <a:defRPr sz="2000" b="1">
                <a:solidFill>
                  <a:srgbClr val="FFFFFF"/>
                </a:solidFill>
                <a:latin typeface="Arial"/>
                <a:ea typeface="Arial"/>
                <a:cs typeface="Arial"/>
                <a:sym typeface="Arial"/>
              </a:defRPr>
            </a:pPr>
            <a:r>
              <a:rPr lang="en-US" sz="2000" dirty="0">
                <a:solidFill>
                  <a:srgbClr val="FFFF00"/>
                </a:solidFill>
                <a:latin typeface="Calibri"/>
                <a:cs typeface="Calibri"/>
              </a:rPr>
              <a:t>“Data science is a technical discipline concerned with the extraction of new knowledge from data, via application of the scientific method, in conjunction with the tools of mathematics and statistics.” </a:t>
            </a:r>
            <a:endParaRPr lang="en-GB" sz="2000" dirty="0">
              <a:solidFill>
                <a:srgbClr val="FFFF00"/>
              </a:solidFill>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dirty="0">
              <a:solidFill>
                <a:srgbClr val="FFFF00"/>
              </a:solidFill>
            </a:endParaRPr>
          </a:p>
        </p:txBody>
      </p:sp>
      <p:grpSp>
        <p:nvGrpSpPr>
          <p:cNvPr id="15" name="Group 14">
            <a:extLst>
              <a:ext uri="{FF2B5EF4-FFF2-40B4-BE49-F238E27FC236}">
                <a16:creationId xmlns:a16="http://schemas.microsoft.com/office/drawing/2014/main" id="{722A1C67-CE00-4E93-952A-EDE2565FF9E5}"/>
              </a:ext>
            </a:extLst>
          </p:cNvPr>
          <p:cNvGrpSpPr/>
          <p:nvPr/>
        </p:nvGrpSpPr>
        <p:grpSpPr>
          <a:xfrm>
            <a:off x="4447119" y="2432226"/>
            <a:ext cx="3297762" cy="3455918"/>
            <a:chOff x="4447119" y="2432226"/>
            <a:chExt cx="3297762" cy="3455918"/>
          </a:xfrm>
        </p:grpSpPr>
        <p:pic>
          <p:nvPicPr>
            <p:cNvPr id="13" name="Picture 12">
              <a:extLst>
                <a:ext uri="{FF2B5EF4-FFF2-40B4-BE49-F238E27FC236}">
                  <a16:creationId xmlns:a16="http://schemas.microsoft.com/office/drawing/2014/main" id="{888B0AB3-0FAA-4891-934D-39ED13A95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376" y="2432226"/>
              <a:ext cx="3169248" cy="3014650"/>
            </a:xfrm>
            <a:prstGeom prst="rect">
              <a:avLst/>
            </a:prstGeom>
          </p:spPr>
        </p:pic>
        <p:sp>
          <p:nvSpPr>
            <p:cNvPr id="14" name="TextBox 13">
              <a:extLst>
                <a:ext uri="{FF2B5EF4-FFF2-40B4-BE49-F238E27FC236}">
                  <a16:creationId xmlns:a16="http://schemas.microsoft.com/office/drawing/2014/main" id="{74CB050C-2CB7-43F2-8722-64AB7CED5AD7}"/>
                </a:ext>
              </a:extLst>
            </p:cNvPr>
            <p:cNvSpPr txBox="1"/>
            <p:nvPr/>
          </p:nvSpPr>
          <p:spPr>
            <a:xfrm>
              <a:off x="4447119" y="5518812"/>
              <a:ext cx="3297762"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Shelley Palmer &amp; Crate.io</a:t>
              </a:r>
            </a:p>
          </p:txBody>
        </p:sp>
      </p:grpSp>
    </p:spTree>
    <p:extLst>
      <p:ext uri="{BB962C8B-B14F-4D97-AF65-F5344CB8AC3E}">
        <p14:creationId xmlns:p14="http://schemas.microsoft.com/office/powerpoint/2010/main" val="78216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29. Case Studies</a:t>
            </a:r>
            <a:endParaRPr lang="en-GB" sz="3600" b="0" strike="noStrike" spc="-1" dirty="0">
              <a:latin typeface="Arial"/>
            </a:endParaRPr>
          </a:p>
        </p:txBody>
      </p:sp>
      <p:sp>
        <p:nvSpPr>
          <p:cNvPr id="5" name="TextBox 4">
            <a:extLst>
              <a:ext uri="{FF2B5EF4-FFF2-40B4-BE49-F238E27FC236}">
                <a16:creationId xmlns:a16="http://schemas.microsoft.com/office/drawing/2014/main" id="{B230030D-FE27-054F-B028-68D867A489B8}"/>
              </a:ext>
            </a:extLst>
          </p:cNvPr>
          <p:cNvSpPr txBox="1"/>
          <p:nvPr/>
        </p:nvSpPr>
        <p:spPr>
          <a:xfrm>
            <a:off x="5448707" y="5143500"/>
            <a:ext cx="129458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PwC</a:t>
            </a:r>
          </a:p>
        </p:txBody>
      </p:sp>
      <p:pic>
        <p:nvPicPr>
          <p:cNvPr id="2" name="Online Media 1" descr="Big Data and analytics in action:  Case study examples">
            <a:hlinkClick r:id="" action="ppaction://media"/>
            <a:extLst>
              <a:ext uri="{FF2B5EF4-FFF2-40B4-BE49-F238E27FC236}">
                <a16:creationId xmlns:a16="http://schemas.microsoft.com/office/drawing/2014/main" id="{30F6FDED-AEE8-5045-B967-77095089AC6E}"/>
              </a:ext>
            </a:extLst>
          </p:cNvPr>
          <p:cNvPicPr>
            <a:picLocks noRot="1" noChangeAspect="1"/>
          </p:cNvPicPr>
          <p:nvPr>
            <a:videoFile r:link="rId1"/>
          </p:nvPr>
        </p:nvPicPr>
        <p:blipFill>
          <a:blip r:embed="rId4"/>
          <a:stretch>
            <a:fillRect/>
          </a:stretch>
        </p:blipFill>
        <p:spPr>
          <a:xfrm>
            <a:off x="3048000" y="1714500"/>
            <a:ext cx="6096000" cy="3429000"/>
          </a:xfrm>
          <a:prstGeom prst="rect">
            <a:avLst/>
          </a:prstGeom>
          <a:ln>
            <a:noFill/>
          </a:ln>
          <a:effectLst>
            <a:softEdge rad="112500"/>
          </a:effectLst>
        </p:spPr>
      </p:pic>
    </p:spTree>
    <p:extLst>
      <p:ext uri="{BB962C8B-B14F-4D97-AF65-F5344CB8AC3E}">
        <p14:creationId xmlns:p14="http://schemas.microsoft.com/office/powerpoint/2010/main" val="12121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rgbClr val="FFFF00"/>
                </a:solidFill>
                <a:latin typeface="Calibri"/>
              </a:rPr>
              <a:t>30</a:t>
            </a:r>
            <a:r>
              <a:rPr lang="en-GB" sz="3600" b="0" strike="noStrike" spc="-1" dirty="0">
                <a:solidFill>
                  <a:srgbClr val="FFFF00"/>
                </a:solidFill>
                <a:latin typeface="Calibri"/>
              </a:rPr>
              <a:t>. Summary</a:t>
            </a:r>
            <a:endParaRPr lang="en-GB" sz="3600" b="0" strike="noStrike" spc="-1" dirty="0">
              <a:latin typeface="Arial"/>
            </a:endParaRPr>
          </a:p>
        </p:txBody>
      </p:sp>
      <p:sp>
        <p:nvSpPr>
          <p:cNvPr id="3" name="Title 1">
            <a:extLst>
              <a:ext uri="{FF2B5EF4-FFF2-40B4-BE49-F238E27FC236}">
                <a16:creationId xmlns:a16="http://schemas.microsoft.com/office/drawing/2014/main" id="{5834D379-FC47-4244-9A1F-F0BD17E91D3B}"/>
              </a:ext>
            </a:extLst>
          </p:cNvPr>
          <p:cNvSpPr txBox="1"/>
          <p:nvPr/>
        </p:nvSpPr>
        <p:spPr>
          <a:xfrm>
            <a:off x="3723164" y="2564206"/>
            <a:ext cx="6149499" cy="1729588"/>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What data science is.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The nature of the data science role.</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The data science process.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The scientific method in relation to data science.</a:t>
            </a:r>
          </a:p>
        </p:txBody>
      </p:sp>
    </p:spTree>
    <p:extLst>
      <p:ext uri="{BB962C8B-B14F-4D97-AF65-F5344CB8AC3E}">
        <p14:creationId xmlns:p14="http://schemas.microsoft.com/office/powerpoint/2010/main" val="223400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3. What is Data Science</a:t>
            </a:r>
            <a:endParaRPr lang="en-GB" sz="3600" b="0" strike="noStrike" spc="-1" dirty="0">
              <a:latin typeface="Arial"/>
            </a:endParaRPr>
          </a:p>
        </p:txBody>
      </p:sp>
      <p:sp>
        <p:nvSpPr>
          <p:cNvPr id="3" name="Title 1">
            <a:extLst>
              <a:ext uri="{FF2B5EF4-FFF2-40B4-BE49-F238E27FC236}">
                <a16:creationId xmlns:a16="http://schemas.microsoft.com/office/drawing/2014/main" id="{2F05F84B-7096-4DC8-AD6C-4EB2FE9F9391}"/>
              </a:ext>
            </a:extLst>
          </p:cNvPr>
          <p:cNvSpPr txBox="1"/>
          <p:nvPr/>
        </p:nvSpPr>
        <p:spPr>
          <a:xfrm>
            <a:off x="646945" y="1488327"/>
            <a:ext cx="11240256" cy="2924740"/>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How do others see data science?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There are many views depending on a individuals perspective.</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What is your perspective - perhaps you already have a view?</a:t>
            </a:r>
            <a:endParaRPr sz="2000" dirty="0">
              <a:solidFill>
                <a:srgbClr val="FFFF00"/>
              </a:solidFill>
            </a:endParaRPr>
          </a:p>
        </p:txBody>
      </p:sp>
      <p:pic>
        <p:nvPicPr>
          <p:cNvPr id="7" name="Online Media 6">
            <a:hlinkClick r:id="" action="ppaction://media"/>
            <a:extLst>
              <a:ext uri="{FF2B5EF4-FFF2-40B4-BE49-F238E27FC236}">
                <a16:creationId xmlns:a16="http://schemas.microsoft.com/office/drawing/2014/main" id="{D1E34096-5ADF-46AD-AB24-36148B04E7EE}"/>
              </a:ext>
            </a:extLst>
          </p:cNvPr>
          <p:cNvPicPr>
            <a:picLocks noRot="1" noChangeAspect="1"/>
          </p:cNvPicPr>
          <p:nvPr>
            <a:videoFile r:link="rId1"/>
          </p:nvPr>
        </p:nvPicPr>
        <p:blipFill>
          <a:blip r:embed="rId4"/>
          <a:stretch>
            <a:fillRect/>
          </a:stretch>
        </p:blipFill>
        <p:spPr>
          <a:xfrm>
            <a:off x="3810000" y="2797923"/>
            <a:ext cx="4572000" cy="2571750"/>
          </a:xfrm>
          <a:prstGeom prst="rect">
            <a:avLst/>
          </a:prstGeom>
          <a:ln>
            <a:noFill/>
          </a:ln>
          <a:effectLst>
            <a:softEdge rad="112500"/>
          </a:effectLst>
        </p:spPr>
      </p:pic>
      <p:sp>
        <p:nvSpPr>
          <p:cNvPr id="8" name="TextBox 7">
            <a:extLst>
              <a:ext uri="{FF2B5EF4-FFF2-40B4-BE49-F238E27FC236}">
                <a16:creationId xmlns:a16="http://schemas.microsoft.com/office/drawing/2014/main" id="{E05A9FF3-3C3E-4FED-81D0-9EFD3CEB63E1}"/>
              </a:ext>
            </a:extLst>
          </p:cNvPr>
          <p:cNvSpPr txBox="1"/>
          <p:nvPr/>
        </p:nvSpPr>
        <p:spPr>
          <a:xfrm>
            <a:off x="3277023" y="5353331"/>
            <a:ext cx="5980099"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Credit: </a:t>
            </a:r>
            <a:r>
              <a:rPr lang="en-US" dirty="0">
                <a:hlinkClick r:id="rId5"/>
              </a:rPr>
              <a:t>Society for Industrial and Applied Mathematics</a:t>
            </a:r>
            <a:r>
              <a:rPr lang="en-GB" b="1" dirty="0">
                <a:solidFill>
                  <a:schemeClr val="bg1"/>
                </a:solidFill>
                <a:latin typeface="Calibri" panose="020F0502020204030204" pitchFamily="34" charset="0"/>
                <a:cs typeface="Calibri" panose="020F0502020204030204" pitchFamily="34" charset="0"/>
              </a:rPr>
              <a:t> (SIAM)</a:t>
            </a:r>
          </a:p>
        </p:txBody>
      </p:sp>
    </p:spTree>
    <p:extLst>
      <p:ext uri="{BB962C8B-B14F-4D97-AF65-F5344CB8AC3E}">
        <p14:creationId xmlns:p14="http://schemas.microsoft.com/office/powerpoint/2010/main" val="24232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display="0">
                  <p:stCondLst>
                    <p:cond delay="indefinite"/>
                  </p:stCondLst>
                </p:cTn>
                <p:tgtEl>
                  <p:spTgt spid="7"/>
                </p:tgtEl>
              </p:cMediaNode>
            </p:video>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4. What is DS in Practice?</a:t>
            </a:r>
            <a:endParaRPr lang="en-GB" sz="3600" b="0" strike="noStrike" spc="-1" dirty="0">
              <a:latin typeface="Arial"/>
            </a:endParaRPr>
          </a:p>
        </p:txBody>
      </p:sp>
      <p:sp>
        <p:nvSpPr>
          <p:cNvPr id="3" name="Title 1">
            <a:extLst>
              <a:ext uri="{FF2B5EF4-FFF2-40B4-BE49-F238E27FC236}">
                <a16:creationId xmlns:a16="http://schemas.microsoft.com/office/drawing/2014/main" id="{2F05F84B-7096-4DC8-AD6C-4EB2FE9F9391}"/>
              </a:ext>
            </a:extLst>
          </p:cNvPr>
          <p:cNvSpPr txBox="1"/>
          <p:nvPr/>
        </p:nvSpPr>
        <p:spPr>
          <a:xfrm>
            <a:off x="304799" y="1466472"/>
            <a:ext cx="6514575" cy="425388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How we apply data science differs by domain.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Data science may involve trying to solve problems such as:</a:t>
            </a:r>
          </a:p>
          <a:p>
            <a:pPr marL="800100" lvl="1" indent="-342900">
              <a:buSzPct val="100000"/>
              <a:buFont typeface="Courier New" panose="02070309020205020404" pitchFamily="49" charset="0"/>
              <a:buChar char="o"/>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Minimize company expenditure by using statistics to determine the area where savings can be most easily be made.</a:t>
            </a:r>
          </a:p>
          <a:p>
            <a:pPr marL="800100" lvl="1" indent="-342900">
              <a:buSzPct val="100000"/>
              <a:buFont typeface="Courier New" panose="02070309020205020404" pitchFamily="49" charset="0"/>
              <a:buChar char="o"/>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Segment customers into groups that accurate characterize their credit risk.</a:t>
            </a:r>
          </a:p>
          <a:p>
            <a:pPr marL="800100" lvl="1" indent="-342900">
              <a:buSzPct val="100000"/>
              <a:buFont typeface="Courier New" panose="02070309020205020404" pitchFamily="49" charset="0"/>
              <a:buChar char="o"/>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Determine which products a customer is mostly likely to buy based on past spending habits.</a:t>
            </a:r>
          </a:p>
          <a:p>
            <a:pPr marL="800100" lvl="1" indent="-342900">
              <a:buSzPct val="100000"/>
              <a:buFont typeface="Courier New" panose="02070309020205020404" pitchFamily="49" charset="0"/>
              <a:buChar char="o"/>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Determine if a drug is successful at treating a specific condition.</a:t>
            </a:r>
          </a:p>
          <a:p>
            <a:pPr marL="800100" lvl="1" indent="-342900">
              <a:buSzPct val="100000"/>
              <a:buFont typeface="Courier New" panose="02070309020205020404" pitchFamily="49" charset="0"/>
              <a:buChar char="o"/>
              <a:defRPr sz="2000" b="1">
                <a:solidFill>
                  <a:srgbClr val="FFFFFF"/>
                </a:solidFill>
                <a:latin typeface="Arial"/>
                <a:ea typeface="Arial"/>
                <a:cs typeface="Arial"/>
                <a:sym typeface="Arial"/>
              </a:defRPr>
            </a:pPr>
            <a:endParaRPr sz="2000" dirty="0">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086ABA6-7C83-214A-A9EA-721730B494E4}"/>
                  </a:ext>
                </a:extLst>
              </p:cNvPr>
              <p:cNvGraphicFramePr>
                <a:graphicFrameLocks noGrp="1"/>
              </p:cNvGraphicFramePr>
              <p:nvPr>
                <p:extLst>
                  <p:ext uri="{D42A27DB-BD31-4B8C-83A1-F6EECF244321}">
                    <p14:modId xmlns:p14="http://schemas.microsoft.com/office/powerpoint/2010/main" val="2229138464"/>
                  </p:ext>
                </p:extLst>
              </p:nvPr>
            </p:nvGraphicFramePr>
            <p:xfrm>
              <a:off x="7161520" y="1466472"/>
              <a:ext cx="4725681" cy="4116561"/>
            </p:xfrm>
            <a:graphic>
              <a:graphicData uri="http://schemas.openxmlformats.org/drawingml/2006/table">
                <a:tbl>
                  <a:tblPr firstRow="1" bandRow="1">
                    <a:tableStyleId>{5C22544A-7EE6-4342-B048-85BDC9FD1C3A}</a:tableStyleId>
                  </a:tblPr>
                  <a:tblGrid>
                    <a:gridCol w="463214">
                      <a:extLst>
                        <a:ext uri="{9D8B030D-6E8A-4147-A177-3AD203B41FA5}">
                          <a16:colId xmlns:a16="http://schemas.microsoft.com/office/drawing/2014/main" val="2391793574"/>
                        </a:ext>
                      </a:extLst>
                    </a:gridCol>
                    <a:gridCol w="901676">
                      <a:extLst>
                        <a:ext uri="{9D8B030D-6E8A-4147-A177-3AD203B41FA5}">
                          <a16:colId xmlns:a16="http://schemas.microsoft.com/office/drawing/2014/main" val="1220013263"/>
                        </a:ext>
                      </a:extLst>
                    </a:gridCol>
                    <a:gridCol w="551614">
                      <a:extLst>
                        <a:ext uri="{9D8B030D-6E8A-4147-A177-3AD203B41FA5}">
                          <a16:colId xmlns:a16="http://schemas.microsoft.com/office/drawing/2014/main" val="2433173540"/>
                        </a:ext>
                      </a:extLst>
                    </a:gridCol>
                    <a:gridCol w="933500">
                      <a:extLst>
                        <a:ext uri="{9D8B030D-6E8A-4147-A177-3AD203B41FA5}">
                          <a16:colId xmlns:a16="http://schemas.microsoft.com/office/drawing/2014/main" val="3968277751"/>
                        </a:ext>
                      </a:extLst>
                    </a:gridCol>
                    <a:gridCol w="933500">
                      <a:extLst>
                        <a:ext uri="{9D8B030D-6E8A-4147-A177-3AD203B41FA5}">
                          <a16:colId xmlns:a16="http://schemas.microsoft.com/office/drawing/2014/main" val="135520098"/>
                        </a:ext>
                      </a:extLst>
                    </a:gridCol>
                    <a:gridCol w="942177">
                      <a:extLst>
                        <a:ext uri="{9D8B030D-6E8A-4147-A177-3AD203B41FA5}">
                          <a16:colId xmlns:a16="http://schemas.microsoft.com/office/drawing/2014/main" val="3800165647"/>
                        </a:ext>
                      </a:extLst>
                    </a:gridCol>
                  </a:tblGrid>
                  <a:tr h="404388">
                    <a:tc>
                      <a:txBody>
                        <a:bodyPr/>
                        <a:lstStyle/>
                        <a:p>
                          <a:pPr algn="ctr" fontAlgn="b"/>
                          <a:r>
                            <a:rPr lang="en-GB" sz="1600" b="0" i="0" u="none" strike="noStrike" dirty="0">
                              <a:solidFill>
                                <a:srgbClr val="000000"/>
                              </a:solidFill>
                              <a:effectLst/>
                              <a:latin typeface="Calibri" panose="020F0502020204030204" pitchFamily="34" charset="0"/>
                              <a:cs typeface="Calibri" panose="020F0502020204030204" pitchFamily="34" charset="0"/>
                            </a:rPr>
                            <a:t>ID</a:t>
                          </a:r>
                        </a:p>
                      </a:txBody>
                      <a:tcPr marL="9525" marR="9525" marT="9525" marB="0"/>
                    </a:tc>
                    <a:tc>
                      <a:txBody>
                        <a:bodyPr/>
                        <a:lstStyle/>
                        <a:p>
                          <a:pPr algn="ctr" fontAlgn="b"/>
                          <a:r>
                            <a:rPr lang="en-GB" sz="1600" b="0" i="0" u="none" strike="noStrike" dirty="0">
                              <a:solidFill>
                                <a:srgbClr val="000000"/>
                              </a:solidFill>
                              <a:effectLst/>
                              <a:latin typeface="Calibri" panose="020F0502020204030204" pitchFamily="34" charset="0"/>
                              <a:cs typeface="Calibri" panose="020F0502020204030204" pitchFamily="34" charset="0"/>
                            </a:rPr>
                            <a:t> Gender</a:t>
                          </a:r>
                        </a:p>
                      </a:txBody>
                      <a:tcPr marL="9525" marR="9525" marT="9525" marB="0"/>
                    </a:tc>
                    <a:tc>
                      <a:txBody>
                        <a:bodyPr/>
                        <a:lstStyle/>
                        <a:p>
                          <a:pPr algn="ctr" fontAlgn="b"/>
                          <a:r>
                            <a:rPr lang="en-GB" sz="1600" b="0" i="0" u="none" strike="noStrike">
                              <a:solidFill>
                                <a:srgbClr val="000000"/>
                              </a:solidFill>
                              <a:effectLst/>
                              <a:latin typeface="Calibri" panose="020F0502020204030204" pitchFamily="34" charset="0"/>
                              <a:cs typeface="Calibri" panose="020F0502020204030204" pitchFamily="34" charset="0"/>
                            </a:rPr>
                            <a:t> Age</a:t>
                          </a:r>
                        </a:p>
                      </a:txBody>
                      <a:tcPr marL="9525" marR="9525" marT="9525" marB="0"/>
                    </a:tc>
                    <a:tc>
                      <a:txBody>
                        <a:bodyPr/>
                        <a:lstStyle/>
                        <a:p>
                          <a:pPr algn="ctr" fontAlgn="b"/>
                          <a:r>
                            <a:rPr lang="en-GB" sz="1600" b="0" i="0" u="none" strike="noStrike" dirty="0">
                              <a:solidFill>
                                <a:srgbClr val="000000"/>
                              </a:solidFill>
                              <a:effectLst/>
                              <a:latin typeface="Calibri" panose="020F0502020204030204" pitchFamily="34" charset="0"/>
                              <a:cs typeface="Calibri" panose="020F0502020204030204" pitchFamily="34" charset="0"/>
                            </a:rPr>
                            <a:t> Var 1</a:t>
                          </a:r>
                        </a:p>
                      </a:txBody>
                      <a:tcPr marL="9525" marR="9525" marT="9525"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600" b="0" i="0" u="none" strike="noStrike" dirty="0">
                              <a:solidFill>
                                <a:srgbClr val="000000"/>
                              </a:solidFill>
                              <a:effectLst/>
                              <a:latin typeface="Calibri" panose="020F0502020204030204" pitchFamily="34" charset="0"/>
                              <a:cs typeface="Calibri" panose="020F0502020204030204" pitchFamily="34" charset="0"/>
                            </a:rPr>
                            <a:t>  Var 2</a:t>
                          </a:r>
                        </a:p>
                        <a:p>
                          <a:pPr algn="ctr" fontAlgn="b"/>
                          <a:endParaRPr lang="en-GB"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tc>
                    <a:tc>
                      <a:txBody>
                        <a:bodyPr/>
                        <a:lstStyle/>
                        <a:p>
                          <a:pPr algn="ctr" fontAlgn="b"/>
                          <a:r>
                            <a:rPr lang="en-GB" sz="1600" b="0" i="0" u="none" strike="noStrike" dirty="0">
                              <a:solidFill>
                                <a:srgbClr val="000000"/>
                              </a:solidFill>
                              <a:effectLst/>
                              <a:latin typeface="Calibri" panose="020F0502020204030204" pitchFamily="34" charset="0"/>
                              <a:cs typeface="Calibri" panose="020F0502020204030204" pitchFamily="34" charset="0"/>
                            </a:rPr>
                            <a:t> Class</a:t>
                          </a:r>
                        </a:p>
                      </a:txBody>
                      <a:tcPr marL="9525" marR="9525" marT="9525" marB="0"/>
                    </a:tc>
                    <a:extLst>
                      <a:ext uri="{0D108BD9-81ED-4DB2-BD59-A6C34878D82A}">
                        <a16:rowId xmlns:a16="http://schemas.microsoft.com/office/drawing/2014/main" val="2068682136"/>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1</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18</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162</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150503202"/>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2</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75</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186</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283122589"/>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3</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29</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47</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160</a:t>
                          </a:r>
                        </a:p>
                      </a:txBody>
                      <a:tcPr marL="9525" marR="9525" marT="9525" marB="0" anchor="b"/>
                    </a:tc>
                    <a:tc>
                      <a:txBody>
                        <a:bodyPr/>
                        <a:lstStyle/>
                        <a:p>
                          <a:pPr algn="ctr" fontAlgn="b"/>
                          <a:r>
                            <a:rPr lang="en-GB" sz="16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952235605"/>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4</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34</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80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179</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008789408"/>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5</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36</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60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175</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064230983"/>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6</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38</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80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189</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152364739"/>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7</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41</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94</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182</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985887535"/>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8</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45</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173</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4112328723"/>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9</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55</a:t>
                          </a:r>
                        </a:p>
                      </a:txBody>
                      <a:tcPr marL="9525" marR="9525" marT="9525" marB="0" anchor="b"/>
                    </a:tc>
                    <a:tc>
                      <a:txBody>
                        <a:bodyPr/>
                        <a:lstStyle/>
                        <a:p>
                          <a:pPr algn="ctr" fontAlgn="b"/>
                          <a:r>
                            <a:rPr lang="en-GB" sz="1600" b="0" i="0" u="none" strike="noStrike" dirty="0">
                              <a:solidFill>
                                <a:srgbClr val="000000"/>
                              </a:solidFill>
                              <a:effectLst/>
                              <a:latin typeface="Calibri" panose="020F0502020204030204" pitchFamily="34" charset="0"/>
                            </a:rPr>
                            <a:t>69</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153</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328876794"/>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10</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62</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75</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167</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948092728"/>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11</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70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50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157</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958116542"/>
                      </a:ext>
                    </a:extLst>
                  </a:tr>
                  <a:tr h="301613">
                    <a:tc>
                      <a:txBody>
                        <a:bodyPr/>
                        <a:lstStyle/>
                        <a:p>
                          <a:pPr algn="ctr" fontAlgn="b"/>
                          <a14:m>
                            <m:oMathPara xmlns:m="http://schemas.openxmlformats.org/officeDocument/2006/math">
                              <m:oMathParaPr>
                                <m:jc m:val="centerGroup"/>
                              </m:oMathParaPr>
                              <m:oMath xmlns:m="http://schemas.openxmlformats.org/officeDocument/2006/math">
                                <m:sSub>
                                  <m:sSubPr>
                                    <m:ctrlPr>
                                      <a:rPr lang="en-GB" sz="1600" b="0" i="1" u="none" strike="noStrike" smtClean="0">
                                        <a:solidFill>
                                          <a:srgbClr val="000000"/>
                                        </a:solidFill>
                                        <a:effectLst/>
                                        <a:latin typeface="Cambria Math" panose="02040503050406030204" pitchFamily="18" charset="0"/>
                                        <a:cs typeface="Calibri" panose="020F0502020204030204" pitchFamily="34" charset="0"/>
                                      </a:rPr>
                                    </m:ctrlPr>
                                  </m:sSubPr>
                                  <m:e>
                                    <m:r>
                                      <a:rPr lang="en-GB" sz="1600" b="0" i="1" u="none" strike="noStrike" smtClean="0">
                                        <a:solidFill>
                                          <a:srgbClr val="000000"/>
                                        </a:solidFill>
                                        <a:effectLst/>
                                        <a:latin typeface="Cambria Math" panose="02040503050406030204" pitchFamily="18" charset="0"/>
                                        <a:cs typeface="Calibri" panose="020F0502020204030204" pitchFamily="34" charset="0"/>
                                      </a:rPr>
                                      <m:t>𝑥</m:t>
                                    </m:r>
                                  </m:e>
                                  <m:sub>
                                    <m:r>
                                      <a:rPr lang="en-GB" sz="1600" b="0" i="1" u="none" strike="noStrike" smtClean="0">
                                        <a:solidFill>
                                          <a:srgbClr val="000000"/>
                                        </a:solidFill>
                                        <a:effectLst/>
                                        <a:latin typeface="Cambria Math" panose="02040503050406030204" pitchFamily="18" charset="0"/>
                                        <a:cs typeface="Calibri" panose="020F0502020204030204" pitchFamily="34" charset="0"/>
                                      </a:rPr>
                                      <m:t>12</m:t>
                                    </m:r>
                                  </m:sub>
                                </m:sSub>
                              </m:oMath>
                            </m:oMathPara>
                          </a14:m>
                          <a:endParaRPr lang="en-GB"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80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45</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156</a:t>
                          </a:r>
                        </a:p>
                      </a:txBody>
                      <a:tcPr marL="9525" marR="9525" marT="9525" marB="0" anchor="b"/>
                    </a:tc>
                    <a:tc>
                      <a:txBody>
                        <a:bodyPr/>
                        <a:lstStyle/>
                        <a:p>
                          <a:pPr algn="ctr" fontAlgn="b"/>
                          <a:r>
                            <a:rPr lang="en-GB" sz="16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2848534500"/>
                      </a:ext>
                    </a:extLst>
                  </a:tr>
                </a:tbl>
              </a:graphicData>
            </a:graphic>
          </p:graphicFrame>
        </mc:Choice>
        <mc:Fallback xmlns="">
          <p:graphicFrame>
            <p:nvGraphicFramePr>
              <p:cNvPr id="6" name="Table 5">
                <a:extLst>
                  <a:ext uri="{FF2B5EF4-FFF2-40B4-BE49-F238E27FC236}">
                    <a16:creationId xmlns:a16="http://schemas.microsoft.com/office/drawing/2014/main" id="{4086ABA6-7C83-214A-A9EA-721730B494E4}"/>
                  </a:ext>
                </a:extLst>
              </p:cNvPr>
              <p:cNvGraphicFramePr>
                <a:graphicFrameLocks noGrp="1"/>
              </p:cNvGraphicFramePr>
              <p:nvPr>
                <p:extLst>
                  <p:ext uri="{D42A27DB-BD31-4B8C-83A1-F6EECF244321}">
                    <p14:modId xmlns:p14="http://schemas.microsoft.com/office/powerpoint/2010/main" val="2229138464"/>
                  </p:ext>
                </p:extLst>
              </p:nvPr>
            </p:nvGraphicFramePr>
            <p:xfrm>
              <a:off x="7161520" y="1466472"/>
              <a:ext cx="4725681" cy="4116561"/>
            </p:xfrm>
            <a:graphic>
              <a:graphicData uri="http://schemas.openxmlformats.org/drawingml/2006/table">
                <a:tbl>
                  <a:tblPr firstRow="1" bandRow="1">
                    <a:tableStyleId>{5C22544A-7EE6-4342-B048-85BDC9FD1C3A}</a:tableStyleId>
                  </a:tblPr>
                  <a:tblGrid>
                    <a:gridCol w="463214">
                      <a:extLst>
                        <a:ext uri="{9D8B030D-6E8A-4147-A177-3AD203B41FA5}">
                          <a16:colId xmlns:a16="http://schemas.microsoft.com/office/drawing/2014/main" val="2391793574"/>
                        </a:ext>
                      </a:extLst>
                    </a:gridCol>
                    <a:gridCol w="901676">
                      <a:extLst>
                        <a:ext uri="{9D8B030D-6E8A-4147-A177-3AD203B41FA5}">
                          <a16:colId xmlns:a16="http://schemas.microsoft.com/office/drawing/2014/main" val="1220013263"/>
                        </a:ext>
                      </a:extLst>
                    </a:gridCol>
                    <a:gridCol w="551614">
                      <a:extLst>
                        <a:ext uri="{9D8B030D-6E8A-4147-A177-3AD203B41FA5}">
                          <a16:colId xmlns:a16="http://schemas.microsoft.com/office/drawing/2014/main" val="2433173540"/>
                        </a:ext>
                      </a:extLst>
                    </a:gridCol>
                    <a:gridCol w="933500">
                      <a:extLst>
                        <a:ext uri="{9D8B030D-6E8A-4147-A177-3AD203B41FA5}">
                          <a16:colId xmlns:a16="http://schemas.microsoft.com/office/drawing/2014/main" val="3968277751"/>
                        </a:ext>
                      </a:extLst>
                    </a:gridCol>
                    <a:gridCol w="933500">
                      <a:extLst>
                        <a:ext uri="{9D8B030D-6E8A-4147-A177-3AD203B41FA5}">
                          <a16:colId xmlns:a16="http://schemas.microsoft.com/office/drawing/2014/main" val="135520098"/>
                        </a:ext>
                      </a:extLst>
                    </a:gridCol>
                    <a:gridCol w="942177">
                      <a:extLst>
                        <a:ext uri="{9D8B030D-6E8A-4147-A177-3AD203B41FA5}">
                          <a16:colId xmlns:a16="http://schemas.microsoft.com/office/drawing/2014/main" val="3800165647"/>
                        </a:ext>
                      </a:extLst>
                    </a:gridCol>
                  </a:tblGrid>
                  <a:tr h="497205">
                    <a:tc>
                      <a:txBody>
                        <a:bodyPr/>
                        <a:lstStyle/>
                        <a:p>
                          <a:pPr algn="ctr" fontAlgn="b"/>
                          <a:r>
                            <a:rPr lang="en-GB" sz="1600" b="0" i="0" u="none" strike="noStrike" dirty="0">
                              <a:solidFill>
                                <a:srgbClr val="000000"/>
                              </a:solidFill>
                              <a:effectLst/>
                              <a:latin typeface="Calibri" panose="020F0502020204030204" pitchFamily="34" charset="0"/>
                              <a:cs typeface="Calibri" panose="020F0502020204030204" pitchFamily="34" charset="0"/>
                            </a:rPr>
                            <a:t>ID</a:t>
                          </a:r>
                        </a:p>
                      </a:txBody>
                      <a:tcPr marL="9525" marR="9525" marT="9525" marB="0"/>
                    </a:tc>
                    <a:tc>
                      <a:txBody>
                        <a:bodyPr/>
                        <a:lstStyle/>
                        <a:p>
                          <a:pPr algn="ctr" fontAlgn="b"/>
                          <a:r>
                            <a:rPr lang="en-GB" sz="1600" b="0" i="0" u="none" strike="noStrike" dirty="0">
                              <a:solidFill>
                                <a:srgbClr val="000000"/>
                              </a:solidFill>
                              <a:effectLst/>
                              <a:latin typeface="Calibri" panose="020F0502020204030204" pitchFamily="34" charset="0"/>
                              <a:cs typeface="Calibri" panose="020F0502020204030204" pitchFamily="34" charset="0"/>
                            </a:rPr>
                            <a:t> Gender</a:t>
                          </a:r>
                        </a:p>
                      </a:txBody>
                      <a:tcPr marL="9525" marR="9525" marT="9525" marB="0"/>
                    </a:tc>
                    <a:tc>
                      <a:txBody>
                        <a:bodyPr/>
                        <a:lstStyle/>
                        <a:p>
                          <a:pPr algn="ctr" fontAlgn="b"/>
                          <a:r>
                            <a:rPr lang="en-GB" sz="1600" b="0" i="0" u="none" strike="noStrike">
                              <a:solidFill>
                                <a:srgbClr val="000000"/>
                              </a:solidFill>
                              <a:effectLst/>
                              <a:latin typeface="Calibri" panose="020F0502020204030204" pitchFamily="34" charset="0"/>
                              <a:cs typeface="Calibri" panose="020F0502020204030204" pitchFamily="34" charset="0"/>
                            </a:rPr>
                            <a:t> Age</a:t>
                          </a:r>
                        </a:p>
                      </a:txBody>
                      <a:tcPr marL="9525" marR="9525" marT="9525" marB="0"/>
                    </a:tc>
                    <a:tc>
                      <a:txBody>
                        <a:bodyPr/>
                        <a:lstStyle/>
                        <a:p>
                          <a:pPr algn="ctr" fontAlgn="b"/>
                          <a:r>
                            <a:rPr lang="en-GB" sz="1600" b="0" i="0" u="none" strike="noStrike" dirty="0">
                              <a:solidFill>
                                <a:srgbClr val="000000"/>
                              </a:solidFill>
                              <a:effectLst/>
                              <a:latin typeface="Calibri" panose="020F0502020204030204" pitchFamily="34" charset="0"/>
                              <a:cs typeface="Calibri" panose="020F0502020204030204" pitchFamily="34" charset="0"/>
                            </a:rPr>
                            <a:t> Var 1</a:t>
                          </a:r>
                        </a:p>
                      </a:txBody>
                      <a:tcPr marL="9525" marR="9525" marT="9525"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600" b="0" i="0" u="none" strike="noStrike" dirty="0">
                              <a:solidFill>
                                <a:srgbClr val="000000"/>
                              </a:solidFill>
                              <a:effectLst/>
                              <a:latin typeface="Calibri" panose="020F0502020204030204" pitchFamily="34" charset="0"/>
                              <a:cs typeface="Calibri" panose="020F0502020204030204" pitchFamily="34" charset="0"/>
                            </a:rPr>
                            <a:t>  Var 2</a:t>
                          </a:r>
                        </a:p>
                        <a:p>
                          <a:pPr algn="ctr" fontAlgn="b"/>
                          <a:endParaRPr lang="en-GB"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tc>
                    <a:tc>
                      <a:txBody>
                        <a:bodyPr/>
                        <a:lstStyle/>
                        <a:p>
                          <a:pPr algn="ctr" fontAlgn="b"/>
                          <a:r>
                            <a:rPr lang="en-GB" sz="1600" b="0" i="0" u="none" strike="noStrike" dirty="0">
                              <a:solidFill>
                                <a:srgbClr val="000000"/>
                              </a:solidFill>
                              <a:effectLst/>
                              <a:latin typeface="Calibri" panose="020F0502020204030204" pitchFamily="34" charset="0"/>
                              <a:cs typeface="Calibri" panose="020F0502020204030204" pitchFamily="34" charset="0"/>
                            </a:rPr>
                            <a:t> Class</a:t>
                          </a:r>
                        </a:p>
                      </a:txBody>
                      <a:tcPr marL="9525" marR="9525" marT="9525" marB="0"/>
                    </a:tc>
                    <a:extLst>
                      <a:ext uri="{0D108BD9-81ED-4DB2-BD59-A6C34878D82A}">
                        <a16:rowId xmlns:a16="http://schemas.microsoft.com/office/drawing/2014/main" val="2068682136"/>
                      </a:ext>
                    </a:extLst>
                  </a:tr>
                  <a:tr h="301613">
                    <a:tc>
                      <a:txBody>
                        <a:bodyPr/>
                        <a:lstStyle/>
                        <a:p>
                          <a:endParaRPr lang="en-US"/>
                        </a:p>
                      </a:txBody>
                      <a:tcPr marL="9525" marR="9525" marT="9525" marB="0" anchor="b">
                        <a:blipFill>
                          <a:blip r:embed="rId3"/>
                          <a:stretch>
                            <a:fillRect t="-179167" r="-913514" b="-1129167"/>
                          </a:stretch>
                        </a:blipFill>
                      </a:tcPr>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18</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162</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150503202"/>
                      </a:ext>
                    </a:extLst>
                  </a:tr>
                  <a:tr h="301613">
                    <a:tc>
                      <a:txBody>
                        <a:bodyPr/>
                        <a:lstStyle/>
                        <a:p>
                          <a:endParaRPr lang="en-US"/>
                        </a:p>
                      </a:txBody>
                      <a:tcPr marL="9525" marR="9525" marT="9525" marB="0" anchor="b">
                        <a:blipFill>
                          <a:blip r:embed="rId3"/>
                          <a:stretch>
                            <a:fillRect t="-279167" r="-913514" b="-1029167"/>
                          </a:stretch>
                        </a:blipFill>
                      </a:tcPr>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75</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186</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283122589"/>
                      </a:ext>
                    </a:extLst>
                  </a:tr>
                  <a:tr h="301613">
                    <a:tc>
                      <a:txBody>
                        <a:bodyPr/>
                        <a:lstStyle/>
                        <a:p>
                          <a:endParaRPr lang="en-US"/>
                        </a:p>
                      </a:txBody>
                      <a:tcPr marL="9525" marR="9525" marT="9525" marB="0" anchor="b">
                        <a:blipFill>
                          <a:blip r:embed="rId3"/>
                          <a:stretch>
                            <a:fillRect t="-379167" r="-913514" b="-929167"/>
                          </a:stretch>
                        </a:blipFill>
                      </a:tcPr>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29</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47</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160</a:t>
                          </a:r>
                        </a:p>
                      </a:txBody>
                      <a:tcPr marL="9525" marR="9525" marT="9525" marB="0" anchor="b"/>
                    </a:tc>
                    <a:tc>
                      <a:txBody>
                        <a:bodyPr/>
                        <a:lstStyle/>
                        <a:p>
                          <a:pPr algn="ctr" fontAlgn="b"/>
                          <a:r>
                            <a:rPr lang="en-GB" sz="16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952235605"/>
                      </a:ext>
                    </a:extLst>
                  </a:tr>
                  <a:tr h="301613">
                    <a:tc>
                      <a:txBody>
                        <a:bodyPr/>
                        <a:lstStyle/>
                        <a:p>
                          <a:endParaRPr lang="en-US"/>
                        </a:p>
                      </a:txBody>
                      <a:tcPr marL="9525" marR="9525" marT="9525" marB="0" anchor="b">
                        <a:blipFill>
                          <a:blip r:embed="rId3"/>
                          <a:stretch>
                            <a:fillRect t="-479167" r="-913514" b="-829167"/>
                          </a:stretch>
                        </a:blipFill>
                      </a:tcPr>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34</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80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179</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008789408"/>
                      </a:ext>
                    </a:extLst>
                  </a:tr>
                  <a:tr h="301613">
                    <a:tc>
                      <a:txBody>
                        <a:bodyPr/>
                        <a:lstStyle/>
                        <a:p>
                          <a:endParaRPr lang="en-US"/>
                        </a:p>
                      </a:txBody>
                      <a:tcPr marL="9525" marR="9525" marT="9525" marB="0" anchor="b">
                        <a:blipFill>
                          <a:blip r:embed="rId3"/>
                          <a:stretch>
                            <a:fillRect t="-604348" r="-913514" b="-765217"/>
                          </a:stretch>
                        </a:blipFill>
                      </a:tcPr>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36</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60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175</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064230983"/>
                      </a:ext>
                    </a:extLst>
                  </a:tr>
                  <a:tr h="301613">
                    <a:tc>
                      <a:txBody>
                        <a:bodyPr/>
                        <a:lstStyle/>
                        <a:p>
                          <a:endParaRPr lang="en-US"/>
                        </a:p>
                      </a:txBody>
                      <a:tcPr marL="9525" marR="9525" marT="9525" marB="0" anchor="b">
                        <a:blipFill>
                          <a:blip r:embed="rId3"/>
                          <a:stretch>
                            <a:fillRect t="-675000" r="-913514" b="-633333"/>
                          </a:stretch>
                        </a:blipFill>
                      </a:tcPr>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38</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80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189</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152364739"/>
                      </a:ext>
                    </a:extLst>
                  </a:tr>
                  <a:tr h="301613">
                    <a:tc>
                      <a:txBody>
                        <a:bodyPr/>
                        <a:lstStyle/>
                        <a:p>
                          <a:endParaRPr lang="en-US"/>
                        </a:p>
                      </a:txBody>
                      <a:tcPr marL="9525" marR="9525" marT="9525" marB="0" anchor="b">
                        <a:blipFill>
                          <a:blip r:embed="rId3"/>
                          <a:stretch>
                            <a:fillRect t="-775000" r="-913514" b="-533333"/>
                          </a:stretch>
                        </a:blipFill>
                      </a:tcPr>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41</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94</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182</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985887535"/>
                      </a:ext>
                    </a:extLst>
                  </a:tr>
                  <a:tr h="301613">
                    <a:tc>
                      <a:txBody>
                        <a:bodyPr/>
                        <a:lstStyle/>
                        <a:p>
                          <a:endParaRPr lang="en-US"/>
                        </a:p>
                      </a:txBody>
                      <a:tcPr marL="9525" marR="9525" marT="9525" marB="0" anchor="b">
                        <a:blipFill>
                          <a:blip r:embed="rId3"/>
                          <a:stretch>
                            <a:fillRect t="-875000" r="-913514" b="-433333"/>
                          </a:stretch>
                        </a:blipFill>
                      </a:tcPr>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45</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52</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173</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4112328723"/>
                      </a:ext>
                    </a:extLst>
                  </a:tr>
                  <a:tr h="301613">
                    <a:tc>
                      <a:txBody>
                        <a:bodyPr/>
                        <a:lstStyle/>
                        <a:p>
                          <a:endParaRPr lang="en-US"/>
                        </a:p>
                      </a:txBody>
                      <a:tcPr marL="9525" marR="9525" marT="9525" marB="0" anchor="b">
                        <a:blipFill>
                          <a:blip r:embed="rId3"/>
                          <a:stretch>
                            <a:fillRect t="-975000" r="-913514" b="-333333"/>
                          </a:stretch>
                        </a:blipFill>
                      </a:tcPr>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55</a:t>
                          </a:r>
                        </a:p>
                      </a:txBody>
                      <a:tcPr marL="9525" marR="9525" marT="9525" marB="0" anchor="b"/>
                    </a:tc>
                    <a:tc>
                      <a:txBody>
                        <a:bodyPr/>
                        <a:lstStyle/>
                        <a:p>
                          <a:pPr algn="ctr" fontAlgn="b"/>
                          <a:r>
                            <a:rPr lang="en-GB" sz="1600" b="0" i="0" u="none" strike="noStrike" dirty="0">
                              <a:solidFill>
                                <a:srgbClr val="000000"/>
                              </a:solidFill>
                              <a:effectLst/>
                              <a:latin typeface="Calibri" panose="020F0502020204030204" pitchFamily="34" charset="0"/>
                            </a:rPr>
                            <a:t>69</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153</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328876794"/>
                      </a:ext>
                    </a:extLst>
                  </a:tr>
                  <a:tr h="301613">
                    <a:tc>
                      <a:txBody>
                        <a:bodyPr/>
                        <a:lstStyle/>
                        <a:p>
                          <a:endParaRPr lang="en-US"/>
                        </a:p>
                      </a:txBody>
                      <a:tcPr marL="9525" marR="9525" marT="9525" marB="0" anchor="b">
                        <a:blipFill>
                          <a:blip r:embed="rId3"/>
                          <a:stretch>
                            <a:fillRect t="-1121739" r="-913514" b="-247826"/>
                          </a:stretch>
                        </a:blipFill>
                      </a:tcPr>
                    </a:tc>
                    <a:tc>
                      <a:txBody>
                        <a:bodyPr/>
                        <a:lstStyle/>
                        <a:p>
                          <a:pPr algn="ctr" fontAlgn="b"/>
                          <a:r>
                            <a:rPr lang="en-GB" sz="1600" b="0" i="0" u="none" strike="noStrike">
                              <a:solidFill>
                                <a:srgbClr val="000000"/>
                              </a:solidFill>
                              <a:effectLst/>
                              <a:latin typeface="Calibri" panose="020F0502020204030204" pitchFamily="34" charset="0"/>
                            </a:rPr>
                            <a:t> 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62</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75</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167</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948092728"/>
                      </a:ext>
                    </a:extLst>
                  </a:tr>
                  <a:tr h="301613">
                    <a:tc>
                      <a:txBody>
                        <a:bodyPr/>
                        <a:lstStyle/>
                        <a:p>
                          <a:endParaRPr lang="en-US"/>
                        </a:p>
                      </a:txBody>
                      <a:tcPr marL="9525" marR="9525" marT="9525" marB="0" anchor="b">
                        <a:blipFill>
                          <a:blip r:embed="rId3"/>
                          <a:stretch>
                            <a:fillRect t="-1170833" r="-913514" b="-137500"/>
                          </a:stretch>
                        </a:blipFill>
                      </a:tcPr>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70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50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157</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958116542"/>
                      </a:ext>
                    </a:extLst>
                  </a:tr>
                  <a:tr h="301613">
                    <a:tc>
                      <a:txBody>
                        <a:bodyPr/>
                        <a:lstStyle/>
                        <a:p>
                          <a:endParaRPr lang="en-US"/>
                        </a:p>
                      </a:txBody>
                      <a:tcPr marL="9525" marR="9525" marT="9525" marB="0" anchor="b">
                        <a:blipFill>
                          <a:blip r:embed="rId3"/>
                          <a:stretch>
                            <a:fillRect t="-1270833" r="-913514" b="-37500"/>
                          </a:stretch>
                        </a:blipFill>
                      </a:tcPr>
                    </a:tc>
                    <a:tc>
                      <a:txBody>
                        <a:bodyPr/>
                        <a:lstStyle/>
                        <a:p>
                          <a:pPr algn="ctr" fontAlgn="b"/>
                          <a:r>
                            <a:rPr lang="en-GB" sz="1600" b="0" i="0" u="none" strike="noStrike">
                              <a:solidFill>
                                <a:srgbClr val="000000"/>
                              </a:solidFill>
                              <a:effectLst/>
                              <a:latin typeface="Calibri" panose="020F0502020204030204" pitchFamily="34" charset="0"/>
                            </a:rPr>
                            <a:t> Female</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80</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45</a:t>
                          </a:r>
                        </a:p>
                      </a:txBody>
                      <a:tcPr marL="9525" marR="9525" marT="9525" marB="0" anchor="b"/>
                    </a:tc>
                    <a:tc>
                      <a:txBody>
                        <a:bodyPr/>
                        <a:lstStyle/>
                        <a:p>
                          <a:pPr algn="ctr" fontAlgn="b"/>
                          <a:r>
                            <a:rPr lang="en-GB" sz="1600" b="0" i="0" u="none" strike="noStrike">
                              <a:solidFill>
                                <a:srgbClr val="000000"/>
                              </a:solidFill>
                              <a:effectLst/>
                              <a:latin typeface="Calibri" panose="020F0502020204030204" pitchFamily="34" charset="0"/>
                            </a:rPr>
                            <a:t>156</a:t>
                          </a:r>
                        </a:p>
                      </a:txBody>
                      <a:tcPr marL="9525" marR="9525" marT="9525" marB="0" anchor="b"/>
                    </a:tc>
                    <a:tc>
                      <a:txBody>
                        <a:bodyPr/>
                        <a:lstStyle/>
                        <a:p>
                          <a:pPr algn="ctr" fontAlgn="b"/>
                          <a:r>
                            <a:rPr lang="en-GB" sz="16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2848534500"/>
                      </a:ext>
                    </a:extLst>
                  </a:tr>
                </a:tbl>
              </a:graphicData>
            </a:graphic>
          </p:graphicFrame>
        </mc:Fallback>
      </mc:AlternateContent>
      <p:sp>
        <p:nvSpPr>
          <p:cNvPr id="9" name="Rectangle 8">
            <a:extLst>
              <a:ext uri="{FF2B5EF4-FFF2-40B4-BE49-F238E27FC236}">
                <a16:creationId xmlns:a16="http://schemas.microsoft.com/office/drawing/2014/main" id="{1F48A2B9-3575-BB4C-8756-8C0E5B5A436D}"/>
              </a:ext>
            </a:extLst>
          </p:cNvPr>
          <p:cNvSpPr/>
          <p:nvPr/>
        </p:nvSpPr>
        <p:spPr>
          <a:xfrm>
            <a:off x="8858504" y="5595163"/>
            <a:ext cx="1331711" cy="338554"/>
          </a:xfrm>
          <a:prstGeom prst="rect">
            <a:avLst/>
          </a:prstGeom>
        </p:spPr>
        <p:txBody>
          <a:bodyPr wrap="none">
            <a:spAutoFit/>
          </a:bodyPr>
          <a:lstStyle/>
          <a:p>
            <a:pPr>
              <a:buSzPct val="100000"/>
              <a:defRPr sz="2000" b="1">
                <a:solidFill>
                  <a:srgbClr val="FFFFFF"/>
                </a:solidFill>
                <a:latin typeface="Arial"/>
                <a:ea typeface="Arial"/>
                <a:cs typeface="Arial"/>
                <a:sym typeface="Arial"/>
              </a:defRPr>
            </a:pPr>
            <a:r>
              <a:rPr lang="en-GB" sz="1600" dirty="0">
                <a:solidFill>
                  <a:schemeClr val="bg1"/>
                </a:solidFill>
                <a:latin typeface="Calibri" panose="020F0502020204030204" pitchFamily="34" charset="0"/>
                <a:cs typeface="Calibri" panose="020F0502020204030204" pitchFamily="34" charset="0"/>
              </a:rPr>
              <a:t>Example data</a:t>
            </a:r>
          </a:p>
        </p:txBody>
      </p:sp>
    </p:spTree>
    <p:extLst>
      <p:ext uri="{BB962C8B-B14F-4D97-AF65-F5344CB8AC3E}">
        <p14:creationId xmlns:p14="http://schemas.microsoft.com/office/powerpoint/2010/main" val="2015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rgbClr val="FFFF00"/>
                </a:solidFill>
                <a:latin typeface="Calibri"/>
              </a:rPr>
              <a:t>5</a:t>
            </a:r>
            <a:r>
              <a:rPr lang="en-GB" sz="3600" b="0" strike="noStrike" spc="-1" dirty="0">
                <a:solidFill>
                  <a:srgbClr val="FFFF00"/>
                </a:solidFill>
                <a:latin typeface="Calibri"/>
              </a:rPr>
              <a:t>. A New Discipline?</a:t>
            </a:r>
            <a:endParaRPr lang="en-GB" sz="3600" b="0" strike="noStrike" spc="-1" dirty="0">
              <a:latin typeface="Arial"/>
            </a:endParaRPr>
          </a:p>
        </p:txBody>
      </p:sp>
      <p:sp>
        <p:nvSpPr>
          <p:cNvPr id="3" name="Title 1">
            <a:extLst>
              <a:ext uri="{FF2B5EF4-FFF2-40B4-BE49-F238E27FC236}">
                <a16:creationId xmlns:a16="http://schemas.microsoft.com/office/drawing/2014/main" id="{2F05F84B-7096-4DC8-AD6C-4EB2FE9F9391}"/>
              </a:ext>
            </a:extLst>
          </p:cNvPr>
          <p:cNvSpPr txBox="1"/>
          <p:nvPr/>
        </p:nvSpPr>
        <p:spPr>
          <a:xfrm>
            <a:off x="570744" y="1613638"/>
            <a:ext cx="6729215" cy="1462432"/>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Data Science is not a new discipline.</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Humans have been colleting/analysing data for centuries.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a:cs typeface="Calibri"/>
              </a:rPr>
              <a:t>Astronomy provides a famous example.</a:t>
            </a:r>
            <a:endParaRPr sz="2000" dirty="0">
              <a:solidFill>
                <a:srgbClr val="FFFF00"/>
              </a:solidFill>
            </a:endParaRPr>
          </a:p>
        </p:txBody>
      </p:sp>
      <p:sp>
        <p:nvSpPr>
          <p:cNvPr id="2" name="Rectangle 1">
            <a:extLst>
              <a:ext uri="{FF2B5EF4-FFF2-40B4-BE49-F238E27FC236}">
                <a16:creationId xmlns:a16="http://schemas.microsoft.com/office/drawing/2014/main" id="{60AEFDA8-1DD2-1340-A118-66C8172395DC}"/>
              </a:ext>
            </a:extLst>
          </p:cNvPr>
          <p:cNvSpPr/>
          <p:nvPr/>
        </p:nvSpPr>
        <p:spPr>
          <a:xfrm>
            <a:off x="1458685" y="3429000"/>
            <a:ext cx="4637315" cy="1631216"/>
          </a:xfrm>
          <a:prstGeom prst="rect">
            <a:avLst/>
          </a:prstGeom>
        </p:spPr>
        <p:txBody>
          <a:bodyPr wrap="square">
            <a:spAutoFit/>
          </a:bodyPr>
          <a:lstStyle/>
          <a:p>
            <a:pPr algn="ctr">
              <a:buSzPct val="100000"/>
              <a:defRPr sz="2000" b="1">
                <a:solidFill>
                  <a:srgbClr val="FFFFFF"/>
                </a:solidFill>
                <a:latin typeface="Arial"/>
                <a:ea typeface="Arial"/>
                <a:cs typeface="Arial"/>
                <a:sym typeface="Arial"/>
              </a:defRPr>
            </a:pPr>
            <a:r>
              <a:rPr lang="en-US" dirty="0">
                <a:solidFill>
                  <a:srgbClr val="FFFF00"/>
                </a:solidFill>
                <a:latin typeface="Calibri"/>
                <a:cs typeface="Calibri"/>
              </a:rPr>
              <a:t>“Data science is a technical discipline concerned with the extraction of new knowledge from data, via application of the scientific method, in conjunction with the tools of mathematics and statistics.” </a:t>
            </a:r>
            <a:endParaRPr lang="en-GB" dirty="0">
              <a:solidFill>
                <a:srgbClr val="FFFF00"/>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0E562E4-F1EE-5044-BDF9-0FB7BC40C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855" y="1613638"/>
            <a:ext cx="4161790" cy="4089140"/>
          </a:xfrm>
          <a:prstGeom prst="rect">
            <a:avLst/>
          </a:prstGeom>
          <a:ln>
            <a:noFill/>
          </a:ln>
          <a:effectLst>
            <a:softEdge rad="112500"/>
          </a:effectLst>
        </p:spPr>
      </p:pic>
    </p:spTree>
    <p:extLst>
      <p:ext uri="{BB962C8B-B14F-4D97-AF65-F5344CB8AC3E}">
        <p14:creationId xmlns:p14="http://schemas.microsoft.com/office/powerpoint/2010/main" val="361490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6. What’s Changed?</a:t>
            </a:r>
            <a:endParaRPr lang="en-GB" sz="3600" b="0" strike="noStrike" spc="-1" dirty="0">
              <a:latin typeface="Arial"/>
            </a:endParaRPr>
          </a:p>
        </p:txBody>
      </p:sp>
      <p:sp>
        <p:nvSpPr>
          <p:cNvPr id="3" name="Title 1">
            <a:extLst>
              <a:ext uri="{FF2B5EF4-FFF2-40B4-BE49-F238E27FC236}">
                <a16:creationId xmlns:a16="http://schemas.microsoft.com/office/drawing/2014/main" id="{2F05F84B-7096-4DC8-AD6C-4EB2FE9F9391}"/>
              </a:ext>
            </a:extLst>
          </p:cNvPr>
          <p:cNvSpPr txBox="1"/>
          <p:nvPr/>
        </p:nvSpPr>
        <p:spPr>
          <a:xfrm>
            <a:off x="489452" y="1429536"/>
            <a:ext cx="8080280" cy="2761464"/>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For most of history “data science” activities were undertaken by experimental scientists.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Contrast this to the modern world we live in. Everything has changed - data is generated about us everyday.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Clearly data is everywhere. But little of it was collected with the aim of revealing new knowledge. </a:t>
            </a:r>
            <a:endParaRPr sz="2000" dirty="0">
              <a:solidFill>
                <a:srgbClr val="FFFF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B8AB72C-1E48-0449-87D3-3F89D5DCB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533" y="1429536"/>
            <a:ext cx="2702014" cy="2044700"/>
          </a:xfrm>
          <a:prstGeom prst="rect">
            <a:avLst/>
          </a:prstGeom>
          <a:ln>
            <a:noFill/>
          </a:ln>
          <a:effectLst>
            <a:softEdge rad="112500"/>
          </a:effectLst>
        </p:spPr>
      </p:pic>
      <p:pic>
        <p:nvPicPr>
          <p:cNvPr id="9" name="Picture 8">
            <a:extLst>
              <a:ext uri="{FF2B5EF4-FFF2-40B4-BE49-F238E27FC236}">
                <a16:creationId xmlns:a16="http://schemas.microsoft.com/office/drawing/2014/main" id="{784788FC-E713-8E46-B9FA-4E40B488CA5F}"/>
              </a:ext>
            </a:extLst>
          </p:cNvPr>
          <p:cNvPicPr>
            <a:picLocks noChangeAspect="1"/>
          </p:cNvPicPr>
          <p:nvPr/>
        </p:nvPicPr>
        <p:blipFill rotWithShape="1">
          <a:blip r:embed="rId4">
            <a:extLst>
              <a:ext uri="{28A0092B-C50C-407E-A947-70E740481C1C}">
                <a14:useLocalDpi xmlns:a14="http://schemas.microsoft.com/office/drawing/2010/main" val="0"/>
              </a:ext>
            </a:extLst>
          </a:blip>
          <a:srcRect r="12659"/>
          <a:stretch/>
        </p:blipFill>
        <p:spPr>
          <a:xfrm>
            <a:off x="6163506" y="3733799"/>
            <a:ext cx="2702014" cy="2044700"/>
          </a:xfrm>
          <a:prstGeom prst="rect">
            <a:avLst/>
          </a:prstGeom>
          <a:ln>
            <a:noFill/>
          </a:ln>
          <a:effectLst>
            <a:softEdge rad="112500"/>
          </a:effectLst>
        </p:spPr>
      </p:pic>
      <p:pic>
        <p:nvPicPr>
          <p:cNvPr id="11" name="Picture 10">
            <a:extLst>
              <a:ext uri="{FF2B5EF4-FFF2-40B4-BE49-F238E27FC236}">
                <a16:creationId xmlns:a16="http://schemas.microsoft.com/office/drawing/2014/main" id="{9B1BCC63-B3D0-6E45-ADA9-95E92F999BFF}"/>
              </a:ext>
            </a:extLst>
          </p:cNvPr>
          <p:cNvPicPr>
            <a:picLocks noChangeAspect="1"/>
          </p:cNvPicPr>
          <p:nvPr/>
        </p:nvPicPr>
        <p:blipFill rotWithShape="1">
          <a:blip r:embed="rId5">
            <a:extLst>
              <a:ext uri="{28A0092B-C50C-407E-A947-70E740481C1C}">
                <a14:useLocalDpi xmlns:a14="http://schemas.microsoft.com/office/drawing/2010/main" val="0"/>
              </a:ext>
            </a:extLst>
          </a:blip>
          <a:srcRect l="53749"/>
          <a:stretch/>
        </p:blipFill>
        <p:spPr>
          <a:xfrm>
            <a:off x="3326479" y="3733799"/>
            <a:ext cx="2702014" cy="2044700"/>
          </a:xfrm>
          <a:prstGeom prst="rect">
            <a:avLst/>
          </a:prstGeom>
          <a:ln>
            <a:noFill/>
          </a:ln>
          <a:effectLst>
            <a:softEdge rad="112500"/>
          </a:effectLst>
        </p:spPr>
      </p:pic>
      <p:pic>
        <p:nvPicPr>
          <p:cNvPr id="13" name="Picture 12">
            <a:extLst>
              <a:ext uri="{FF2B5EF4-FFF2-40B4-BE49-F238E27FC236}">
                <a16:creationId xmlns:a16="http://schemas.microsoft.com/office/drawing/2014/main" id="{3DE87CB1-E36B-094E-9C1E-9D1EFC7D5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0533" y="3733799"/>
            <a:ext cx="2702015" cy="2044700"/>
          </a:xfrm>
          <a:prstGeom prst="rect">
            <a:avLst/>
          </a:prstGeom>
          <a:ln>
            <a:noFill/>
          </a:ln>
          <a:effectLst>
            <a:softEdge rad="112500"/>
          </a:effectLst>
        </p:spPr>
      </p:pic>
      <p:pic>
        <p:nvPicPr>
          <p:cNvPr id="15" name="Picture 14">
            <a:extLst>
              <a:ext uri="{FF2B5EF4-FFF2-40B4-BE49-F238E27FC236}">
                <a16:creationId xmlns:a16="http://schemas.microsoft.com/office/drawing/2014/main" id="{7E1501B8-8F03-954F-8604-D3F28C5FA83C}"/>
              </a:ext>
            </a:extLst>
          </p:cNvPr>
          <p:cNvPicPr>
            <a:picLocks noChangeAspect="1"/>
          </p:cNvPicPr>
          <p:nvPr/>
        </p:nvPicPr>
        <p:blipFill rotWithShape="1">
          <a:blip r:embed="rId7">
            <a:extLst>
              <a:ext uri="{28A0092B-C50C-407E-A947-70E740481C1C}">
                <a14:useLocalDpi xmlns:a14="http://schemas.microsoft.com/office/drawing/2010/main" val="0"/>
              </a:ext>
            </a:extLst>
          </a:blip>
          <a:srcRect l="7585"/>
          <a:stretch/>
        </p:blipFill>
        <p:spPr>
          <a:xfrm>
            <a:off x="489451" y="3733799"/>
            <a:ext cx="2702015" cy="2044700"/>
          </a:xfrm>
          <a:prstGeom prst="rect">
            <a:avLst/>
          </a:prstGeom>
          <a:ln>
            <a:noFill/>
          </a:ln>
          <a:effectLst>
            <a:softEdge rad="112500"/>
          </a:effectLst>
        </p:spPr>
      </p:pic>
    </p:spTree>
    <p:extLst>
      <p:ext uri="{BB962C8B-B14F-4D97-AF65-F5344CB8AC3E}">
        <p14:creationId xmlns:p14="http://schemas.microsoft.com/office/powerpoint/2010/main" val="77313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7. Rise of the Data Scientist</a:t>
            </a:r>
            <a:endParaRPr lang="en-GB" sz="3600" b="0" strike="noStrike" spc="-1" dirty="0">
              <a:latin typeface="Arial"/>
            </a:endParaRPr>
          </a:p>
        </p:txBody>
      </p:sp>
      <p:sp>
        <p:nvSpPr>
          <p:cNvPr id="3" name="Title 1">
            <a:extLst>
              <a:ext uri="{FF2B5EF4-FFF2-40B4-BE49-F238E27FC236}">
                <a16:creationId xmlns:a16="http://schemas.microsoft.com/office/drawing/2014/main" id="{2F05F84B-7096-4DC8-AD6C-4EB2FE9F9391}"/>
              </a:ext>
            </a:extLst>
          </p:cNvPr>
          <p:cNvSpPr txBox="1"/>
          <p:nvPr/>
        </p:nvSpPr>
        <p:spPr>
          <a:xfrm>
            <a:off x="489452" y="1429536"/>
            <a:ext cx="11077708" cy="4651224"/>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a:buSzPct val="100000"/>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We are now living in a data-driven world. There are many challenges in this brave new world facing those working with data.</a:t>
            </a: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Data wasn’t necessarily collected to answer any specific question or solve a specific problem. </a:t>
            </a:r>
          </a:p>
          <a:p>
            <a:pPr>
              <a:buSzPct val="100000"/>
              <a:defRPr sz="2000" b="1">
                <a:solidFill>
                  <a:srgbClr val="FFFFFF"/>
                </a:solidFill>
                <a:latin typeface="Arial"/>
                <a:ea typeface="Arial"/>
                <a:cs typeface="Arial"/>
                <a:sym typeface="Arial"/>
              </a:defRPr>
            </a:pPr>
            <a:endParaRPr sz="2000" dirty="0">
              <a:solidFill>
                <a:srgbClr val="FFFF00"/>
              </a:solidFill>
              <a:latin typeface="Calibri" panose="020F0502020204030204" pitchFamily="34" charset="0"/>
              <a:cs typeface="Calibri" panose="020F0502020204030204" pitchFamily="34" charset="0"/>
            </a:endParaRPr>
          </a:p>
        </p:txBody>
      </p:sp>
      <p:pic>
        <p:nvPicPr>
          <p:cNvPr id="5" name="Picture 4" descr="A close up of a busy highway&#10;&#10;Description automatically generated">
            <a:extLst>
              <a:ext uri="{FF2B5EF4-FFF2-40B4-BE49-F238E27FC236}">
                <a16:creationId xmlns:a16="http://schemas.microsoft.com/office/drawing/2014/main" id="{49930EEA-180A-1541-ADFE-609E621A9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550" y="2986778"/>
            <a:ext cx="3898900" cy="2590800"/>
          </a:xfrm>
          <a:prstGeom prst="rect">
            <a:avLst/>
          </a:prstGeom>
          <a:ln>
            <a:noFill/>
          </a:ln>
          <a:effectLst>
            <a:softEdge rad="112500"/>
          </a:effectLst>
        </p:spPr>
      </p:pic>
    </p:spTree>
    <p:extLst>
      <p:ext uri="{BB962C8B-B14F-4D97-AF65-F5344CB8AC3E}">
        <p14:creationId xmlns:p14="http://schemas.microsoft.com/office/powerpoint/2010/main" val="359009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B0C7A116-3758-481F-ADED-1904330939CE}"/>
              </a:ext>
            </a:extLst>
          </p:cNvPr>
          <p:cNvSpPr/>
          <p:nvPr/>
        </p:nvSpPr>
        <p:spPr>
          <a:xfrm>
            <a:off x="3220942" y="22617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8. Rise of the Data Scientist</a:t>
            </a:r>
            <a:endParaRPr lang="en-GB" sz="3600" b="0" strike="noStrike" spc="-1" dirty="0">
              <a:latin typeface="Arial"/>
            </a:endParaRPr>
          </a:p>
        </p:txBody>
      </p:sp>
      <p:sp>
        <p:nvSpPr>
          <p:cNvPr id="3" name="Title 1">
            <a:extLst>
              <a:ext uri="{FF2B5EF4-FFF2-40B4-BE49-F238E27FC236}">
                <a16:creationId xmlns:a16="http://schemas.microsoft.com/office/drawing/2014/main" id="{2F05F84B-7096-4DC8-AD6C-4EB2FE9F9391}"/>
              </a:ext>
            </a:extLst>
          </p:cNvPr>
          <p:cNvSpPr txBox="1"/>
          <p:nvPr/>
        </p:nvSpPr>
        <p:spPr>
          <a:xfrm>
            <a:off x="489452" y="1429536"/>
            <a:ext cx="11077708" cy="4651224"/>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normAutofit/>
          </a:bodyPr>
          <a:lstStyle/>
          <a:p>
            <a:pPr>
              <a:buSzPct val="100000"/>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We are now living in a data-driven world. There are many challenges in this brave new world facing those working with data.</a:t>
            </a:r>
          </a:p>
          <a:p>
            <a:pPr>
              <a:buSzPct val="100000"/>
              <a:defRPr sz="2000" b="1">
                <a:solidFill>
                  <a:srgbClr val="FFFFFF"/>
                </a:solidFill>
                <a:latin typeface="Arial"/>
                <a:ea typeface="Arial"/>
                <a:cs typeface="Arial"/>
                <a:sym typeface="Arial"/>
              </a:defRPr>
            </a:pPr>
            <a:endParaRPr lang="en-GB" sz="2000" dirty="0">
              <a:solidFill>
                <a:srgbClr val="FFFF00"/>
              </a:solidFill>
              <a:latin typeface="Calibri" panose="020F0502020204030204" pitchFamily="34" charset="0"/>
              <a:cs typeface="Calibri" panose="020F0502020204030204" pitchFamily="34" charset="0"/>
            </a:endParaRP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Data wasn’t necessarily collected to answer any specific question or solve a specific problem.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The types of questions we ask of our data are becoming more complex – requires more than just knowledge of statistics.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Data volumes are increasing dramatically.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Data is increasing in complexity.</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The domain knowledge required to stay on top off these issues is increasing over time.</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latin typeface="Calibri" panose="020F0502020204030204" pitchFamily="34" charset="0"/>
                <a:cs typeface="Calibri" panose="020F0502020204030204" pitchFamily="34" charset="0"/>
              </a:rPr>
              <a:t>Until recently there was no role that covered all these areas. Hence the data scientist role emerged to fill the gap, and with great success.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endParaRPr sz="20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17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3923</TotalTime>
  <Words>6557</Words>
  <Application>Microsoft Macintosh PowerPoint</Application>
  <PresentationFormat>Widescreen</PresentationFormat>
  <Paragraphs>453</Paragraphs>
  <Slides>31</Slides>
  <Notes>31</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Cambria Math</vt:lpstr>
      <vt:lpstr>Courier New</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Lyon</dc:creator>
  <cp:lastModifiedBy>Robert Lyon</cp:lastModifiedBy>
  <cp:revision>149</cp:revision>
  <dcterms:created xsi:type="dcterms:W3CDTF">2019-11-06T12:23:51Z</dcterms:created>
  <dcterms:modified xsi:type="dcterms:W3CDTF">2019-11-21T18:14:34Z</dcterms:modified>
</cp:coreProperties>
</file>